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3"/>
  </p:notesMasterIdLst>
  <p:sldIdLst>
    <p:sldId id="354" r:id="rId2"/>
    <p:sldId id="369" r:id="rId3"/>
    <p:sldId id="371" r:id="rId4"/>
    <p:sldId id="358" r:id="rId5"/>
    <p:sldId id="374" r:id="rId6"/>
    <p:sldId id="343" r:id="rId7"/>
    <p:sldId id="342" r:id="rId8"/>
    <p:sldId id="336" r:id="rId9"/>
    <p:sldId id="356" r:id="rId10"/>
    <p:sldId id="331" r:id="rId11"/>
    <p:sldId id="344" r:id="rId12"/>
    <p:sldId id="352" r:id="rId13"/>
    <p:sldId id="340" r:id="rId14"/>
    <p:sldId id="332" r:id="rId15"/>
    <p:sldId id="262" r:id="rId16"/>
    <p:sldId id="361" r:id="rId17"/>
    <p:sldId id="363" r:id="rId18"/>
    <p:sldId id="364" r:id="rId19"/>
    <p:sldId id="313" r:id="rId20"/>
    <p:sldId id="372" r:id="rId21"/>
    <p:sldId id="359" r:id="rId22"/>
    <p:sldId id="360" r:id="rId23"/>
    <p:sldId id="271" r:id="rId24"/>
    <p:sldId id="324" r:id="rId25"/>
    <p:sldId id="326" r:id="rId26"/>
    <p:sldId id="355" r:id="rId27"/>
    <p:sldId id="367" r:id="rId28"/>
    <p:sldId id="368" r:id="rId29"/>
    <p:sldId id="351" r:id="rId30"/>
    <p:sldId id="285" r:id="rId31"/>
    <p:sldId id="373" r:id="rId32"/>
  </p:sldIdLst>
  <p:sldSz cx="9906000" cy="6858000" type="A4"/>
  <p:notesSz cx="6858000" cy="9144000"/>
  <p:embeddedFontLst>
    <p:embeddedFont>
      <p:font typeface="나눔고딕" panose="020D0604000000000000" pitchFamily="50" charset="-127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C64"/>
    <a:srgbClr val="667383"/>
    <a:srgbClr val="92682A"/>
    <a:srgbClr val="313540"/>
    <a:srgbClr val="8A96A4"/>
    <a:srgbClr val="AF7D33"/>
    <a:srgbClr val="D5B184"/>
    <a:srgbClr val="CE9E56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96" autoAdjust="0"/>
    <p:restoredTop sz="95159" autoAdjust="0"/>
  </p:normalViewPr>
  <p:slideViewPr>
    <p:cSldViewPr snapToGrid="0">
      <p:cViewPr>
        <p:scale>
          <a:sx n="130" d="100"/>
          <a:sy n="130" d="100"/>
        </p:scale>
        <p:origin x="918" y="-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9AA7A-8853-4F31-B91D-45B32A4AD9E9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34031-2163-4F30-BB66-D37C6FFFD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23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AF16A-526A-4F63-87B6-0E34EA4FA4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8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7D81-5F99-4D8F-8685-56487AD93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2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7D81-5F99-4D8F-8685-56487AD93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2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7D81-5F99-4D8F-8685-56487AD93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8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7D81-5F99-4D8F-8685-56487AD93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60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7D81-5F99-4D8F-8685-56487AD93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06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7D81-5F99-4D8F-8685-56487AD93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3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7D81-5F99-4D8F-8685-56487AD93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41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7D81-5F99-4D8F-8685-56487AD93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7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&lt;1&gt;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43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7D81-5F99-4D8F-8685-56487AD93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67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47D81-5F99-4D8F-8685-56487AD93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16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99627-4EB9-462F-992B-1B61D793E0E7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47D81-5F99-4D8F-8685-56487AD93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g"/><Relationship Id="rId7" Type="http://schemas.openxmlformats.org/officeDocument/2006/relationships/image" Target="../media/image60.sv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3BEB72A-4104-4112-9A64-A1550FCF1B5C}"/>
              </a:ext>
            </a:extLst>
          </p:cNvPr>
          <p:cNvSpPr txBox="1"/>
          <p:nvPr/>
        </p:nvSpPr>
        <p:spPr>
          <a:xfrm>
            <a:off x="8759200" y="6158270"/>
            <a:ext cx="727700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DATA10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60FD05-FCAB-4ED1-8941-BD10FA93085A}"/>
              </a:ext>
            </a:extLst>
          </p:cNvPr>
          <p:cNvSpPr/>
          <p:nvPr/>
        </p:nvSpPr>
        <p:spPr>
          <a:xfrm>
            <a:off x="2429483" y="3657100"/>
            <a:ext cx="504703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E4CAA-25AD-49D5-B659-C211F8BAAEBA}"/>
              </a:ext>
            </a:extLst>
          </p:cNvPr>
          <p:cNvSpPr txBox="1"/>
          <p:nvPr/>
        </p:nvSpPr>
        <p:spPr>
          <a:xfrm>
            <a:off x="4240965" y="2802443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Four hours drive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49FE173-C9A3-413F-A7AF-22BA3216434D}"/>
              </a:ext>
            </a:extLst>
          </p:cNvPr>
          <p:cNvCxnSpPr/>
          <p:nvPr/>
        </p:nvCxnSpPr>
        <p:spPr>
          <a:xfrm>
            <a:off x="2443880" y="3448337"/>
            <a:ext cx="5018241" cy="0"/>
          </a:xfrm>
          <a:prstGeom prst="line">
            <a:avLst/>
          </a:prstGeom>
          <a:ln w="19050" cap="rnd">
            <a:solidFill>
              <a:srgbClr val="BABA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F45D15-C8EF-415F-8F10-9297F129E2AD}"/>
              </a:ext>
            </a:extLst>
          </p:cNvPr>
          <p:cNvSpPr txBox="1"/>
          <p:nvPr/>
        </p:nvSpPr>
        <p:spPr>
          <a:xfrm>
            <a:off x="2380828" y="3657100"/>
            <a:ext cx="5144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마이닝을 통한 근교 여행지 및 여행활동 추천</a:t>
            </a:r>
          </a:p>
        </p:txBody>
      </p:sp>
      <p:pic>
        <p:nvPicPr>
          <p:cNvPr id="1028" name="Picture 4" descr="자동 자동차 차량 - Pixabay의 무료 벡터 그래픽">
            <a:extLst>
              <a:ext uri="{FF2B5EF4-FFF2-40B4-BE49-F238E27FC236}">
                <a16:creationId xmlns:a16="http://schemas.microsoft.com/office/drawing/2014/main" id="{F9D9E48C-0E30-4126-9B30-97392E0E4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94135" y="2485890"/>
            <a:ext cx="1886218" cy="9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513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A2077906-A2C3-4E36-80A5-86E4FC8F26C0}"/>
              </a:ext>
            </a:extLst>
          </p:cNvPr>
          <p:cNvSpPr txBox="1"/>
          <p:nvPr/>
        </p:nvSpPr>
        <p:spPr>
          <a:xfrm>
            <a:off x="4700168" y="2172508"/>
            <a:ext cx="2452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2.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변수 병합하여 </a:t>
            </a:r>
            <a:r>
              <a:rPr lang="en-US" altLang="ko-KR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dataframe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만들기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FB924C-00E3-4EA0-8D06-45CDFEA3ECD1}"/>
              </a:ext>
            </a:extLst>
          </p:cNvPr>
          <p:cNvSpPr txBox="1"/>
          <p:nvPr/>
        </p:nvSpPr>
        <p:spPr>
          <a:xfrm>
            <a:off x="226259" y="3978246"/>
            <a:ext cx="3198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(2)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성별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연령 별 코로나 영향적은 변수 회귀분석 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C267C1-A859-4F02-B08F-72D8EBA25DD2}"/>
              </a:ext>
            </a:extLst>
          </p:cNvPr>
          <p:cNvGrpSpPr/>
          <p:nvPr/>
        </p:nvGrpSpPr>
        <p:grpSpPr>
          <a:xfrm>
            <a:off x="327889" y="4312684"/>
            <a:ext cx="3817856" cy="1883715"/>
            <a:chOff x="327888" y="2786736"/>
            <a:chExt cx="4318171" cy="213056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F0C349-BBFC-4307-BA87-75D483685813}"/>
                </a:ext>
              </a:extLst>
            </p:cNvPr>
            <p:cNvSpPr/>
            <p:nvPr/>
          </p:nvSpPr>
          <p:spPr>
            <a:xfrm>
              <a:off x="4060874" y="2786736"/>
              <a:ext cx="585185" cy="21293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7E751C9-3191-42FB-981B-A883B6EE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888" y="2787986"/>
              <a:ext cx="3817856" cy="2129319"/>
            </a:xfrm>
            <a:prstGeom prst="rect">
              <a:avLst/>
            </a:prstGeom>
          </p:spPr>
        </p:pic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F3AAA21-BC74-40A2-B1EB-FD9FA08856AD}"/>
              </a:ext>
            </a:extLst>
          </p:cNvPr>
          <p:cNvSpPr/>
          <p:nvPr/>
        </p:nvSpPr>
        <p:spPr>
          <a:xfrm>
            <a:off x="2711892" y="5571363"/>
            <a:ext cx="791883" cy="6064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01D702-2C4B-4039-9E6A-FA3182BB555B}"/>
              </a:ext>
            </a:extLst>
          </p:cNvPr>
          <p:cNvSpPr/>
          <p:nvPr/>
        </p:nvSpPr>
        <p:spPr>
          <a:xfrm>
            <a:off x="4792960" y="2524103"/>
            <a:ext cx="4672231" cy="1162847"/>
          </a:xfrm>
          <a:prstGeom prst="rect">
            <a:avLst/>
          </a:prstGeom>
          <a:solidFill>
            <a:srgbClr val="C4C9C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D339463-A248-4A68-9206-A07E53895DA9}"/>
              </a:ext>
            </a:extLst>
          </p:cNvPr>
          <p:cNvSpPr txBox="1"/>
          <p:nvPr/>
        </p:nvSpPr>
        <p:spPr>
          <a:xfrm>
            <a:off x="5651066" y="2821726"/>
            <a:ext cx="2775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외식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공연관람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쇼핑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골프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사진촬영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체험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556DF0-9ECC-43CB-987E-6D35205E4E6E}"/>
              </a:ext>
            </a:extLst>
          </p:cNvPr>
          <p:cNvSpPr txBox="1"/>
          <p:nvPr/>
        </p:nvSpPr>
        <p:spPr>
          <a:xfrm>
            <a:off x="5651066" y="3404469"/>
            <a:ext cx="3639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외식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쇼핑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스포츠용품구매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골프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레저스포츠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사진촬영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DD62351-03A3-472C-8C42-19F75188BE81}"/>
              </a:ext>
            </a:extLst>
          </p:cNvPr>
          <p:cNvCxnSpPr/>
          <p:nvPr/>
        </p:nvCxnSpPr>
        <p:spPr>
          <a:xfrm>
            <a:off x="4785192" y="3398732"/>
            <a:ext cx="4680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C68CAD-7B5A-40EB-B129-96A886B46F14}"/>
              </a:ext>
            </a:extLst>
          </p:cNvPr>
          <p:cNvSpPr txBox="1"/>
          <p:nvPr/>
        </p:nvSpPr>
        <p:spPr>
          <a:xfrm>
            <a:off x="4825821" y="3385779"/>
            <a:ext cx="70243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여자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50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7B6B164-DBF8-4F19-BDDF-28296A92E6B6}"/>
              </a:ext>
            </a:extLst>
          </p:cNvPr>
          <p:cNvSpPr/>
          <p:nvPr/>
        </p:nvSpPr>
        <p:spPr>
          <a:xfrm>
            <a:off x="4785191" y="2532551"/>
            <a:ext cx="4680000" cy="245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4B1D76D2-EFF6-44EB-BC38-EB68A7075D7C}"/>
              </a:ext>
            </a:extLst>
          </p:cNvPr>
          <p:cNvCxnSpPr/>
          <p:nvPr/>
        </p:nvCxnSpPr>
        <p:spPr>
          <a:xfrm>
            <a:off x="4785192" y="2808774"/>
            <a:ext cx="4680000" cy="0"/>
          </a:xfrm>
          <a:prstGeom prst="line">
            <a:avLst/>
          </a:prstGeom>
          <a:ln w="25400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F4FAD4E6-306A-422A-9B2B-9CB6661A3949}"/>
              </a:ext>
            </a:extLst>
          </p:cNvPr>
          <p:cNvCxnSpPr/>
          <p:nvPr/>
        </p:nvCxnSpPr>
        <p:spPr>
          <a:xfrm>
            <a:off x="4785192" y="2524583"/>
            <a:ext cx="4680000" cy="0"/>
          </a:xfrm>
          <a:prstGeom prst="line">
            <a:avLst/>
          </a:prstGeom>
          <a:ln w="25400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21D42348-8274-4CAF-9620-CF3BA4D2CAF7}"/>
              </a:ext>
            </a:extLst>
          </p:cNvPr>
          <p:cNvCxnSpPr/>
          <p:nvPr/>
        </p:nvCxnSpPr>
        <p:spPr>
          <a:xfrm>
            <a:off x="4792960" y="3095802"/>
            <a:ext cx="4680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9B0CEF0-7D12-4607-A3EC-ECA58D5A4079}"/>
              </a:ext>
            </a:extLst>
          </p:cNvPr>
          <p:cNvSpPr txBox="1"/>
          <p:nvPr/>
        </p:nvSpPr>
        <p:spPr>
          <a:xfrm>
            <a:off x="4825821" y="2795472"/>
            <a:ext cx="70243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남자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20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3D1980-76FD-4D8B-B0A9-6766CC4885D4}"/>
              </a:ext>
            </a:extLst>
          </p:cNvPr>
          <p:cNvSpPr txBox="1"/>
          <p:nvPr/>
        </p:nvSpPr>
        <p:spPr>
          <a:xfrm>
            <a:off x="5665451" y="2489952"/>
            <a:ext cx="2313454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여행지 내 활동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’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이라고 재정의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FB9D74C-73CD-4763-ABA7-84BF002887A6}"/>
              </a:ext>
            </a:extLst>
          </p:cNvPr>
          <p:cNvCxnSpPr>
            <a:cxnSpLocks/>
          </p:cNvCxnSpPr>
          <p:nvPr/>
        </p:nvCxnSpPr>
        <p:spPr>
          <a:xfrm>
            <a:off x="5630077" y="2524103"/>
            <a:ext cx="0" cy="1131661"/>
          </a:xfrm>
          <a:prstGeom prst="line">
            <a:avLst/>
          </a:prstGeom>
          <a:ln w="12700">
            <a:solidFill>
              <a:srgbClr val="69717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E1896129-4DE0-4F74-9BAF-EA32D8F20F61}"/>
              </a:ext>
            </a:extLst>
          </p:cNvPr>
          <p:cNvSpPr txBox="1"/>
          <p:nvPr/>
        </p:nvSpPr>
        <p:spPr>
          <a:xfrm>
            <a:off x="4830095" y="2505582"/>
            <a:ext cx="47320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예시</a:t>
            </a: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8449071-0BD1-4FF8-970B-8340C94FF4F3}"/>
              </a:ext>
            </a:extLst>
          </p:cNvPr>
          <p:cNvCxnSpPr/>
          <p:nvPr/>
        </p:nvCxnSpPr>
        <p:spPr>
          <a:xfrm>
            <a:off x="4785192" y="3680086"/>
            <a:ext cx="4680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55BD6833-7303-46F6-AFD1-759654E2B5C8}"/>
              </a:ext>
            </a:extLst>
          </p:cNvPr>
          <p:cNvSpPr txBox="1"/>
          <p:nvPr/>
        </p:nvSpPr>
        <p:spPr>
          <a:xfrm>
            <a:off x="5651066" y="3097994"/>
            <a:ext cx="3188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외식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스포츠용품구매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골프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사진촬영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체험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E5610EA-0E00-4020-955A-F8D107EEF8B3}"/>
              </a:ext>
            </a:extLst>
          </p:cNvPr>
          <p:cNvSpPr txBox="1"/>
          <p:nvPr/>
        </p:nvSpPr>
        <p:spPr>
          <a:xfrm>
            <a:off x="4825821" y="3103544"/>
            <a:ext cx="70243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남자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50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74EE286-3045-4EE3-89C3-95094FD08186}"/>
              </a:ext>
            </a:extLst>
          </p:cNvPr>
          <p:cNvSpPr txBox="1"/>
          <p:nvPr/>
        </p:nvSpPr>
        <p:spPr>
          <a:xfrm>
            <a:off x="4694374" y="3882521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3.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‘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여행지 내 활동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을 맵핑 해 놓은 국민여행조사  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‘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여행활동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data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와 연결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45D0C3-CA9B-49FF-A9DB-4AA874A4DC5A}"/>
              </a:ext>
            </a:extLst>
          </p:cNvPr>
          <p:cNvSpPr/>
          <p:nvPr/>
        </p:nvSpPr>
        <p:spPr>
          <a:xfrm>
            <a:off x="4842866" y="4576174"/>
            <a:ext cx="3613141" cy="816229"/>
          </a:xfrm>
          <a:prstGeom prst="rect">
            <a:avLst/>
          </a:prstGeom>
          <a:solidFill>
            <a:srgbClr val="C4C9C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CE6D798-9F6F-4C4B-9E50-F15F46F0C6E9}"/>
              </a:ext>
            </a:extLst>
          </p:cNvPr>
          <p:cNvSpPr txBox="1"/>
          <p:nvPr/>
        </p:nvSpPr>
        <p:spPr>
          <a:xfrm>
            <a:off x="5846086" y="4838795"/>
            <a:ext cx="2366353" cy="570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음식관광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공연관람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스포츠활동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자연 및 풍경감상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체험</a:t>
            </a:r>
            <a:endParaRPr lang="en-US" sz="11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F54A90C-15F6-4160-9825-389CED450CBD}"/>
              </a:ext>
            </a:extLst>
          </p:cNvPr>
          <p:cNvSpPr txBox="1"/>
          <p:nvPr/>
        </p:nvSpPr>
        <p:spPr>
          <a:xfrm>
            <a:off x="4813160" y="5006203"/>
            <a:ext cx="691215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여행활동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4E1152B5-0DA4-4853-B89A-908BFBC352A0}"/>
              </a:ext>
            </a:extLst>
          </p:cNvPr>
          <p:cNvCxnSpPr/>
          <p:nvPr/>
        </p:nvCxnSpPr>
        <p:spPr>
          <a:xfrm>
            <a:off x="4842866" y="5393575"/>
            <a:ext cx="3614400" cy="0"/>
          </a:xfrm>
          <a:prstGeom prst="line">
            <a:avLst/>
          </a:prstGeom>
          <a:ln w="25400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1741389-633E-4E5C-9D73-41ABF6086383}"/>
              </a:ext>
            </a:extLst>
          </p:cNvPr>
          <p:cNvSpPr txBox="1"/>
          <p:nvPr/>
        </p:nvSpPr>
        <p:spPr>
          <a:xfrm>
            <a:off x="4754701" y="4291146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예시 </a:t>
            </a:r>
            <a:r>
              <a:rPr lang="en-US" altLang="ko-KR" sz="9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9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남자</a:t>
            </a:r>
            <a:r>
              <a:rPr lang="en-US" altLang="ko-KR" sz="9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_ 20</a:t>
            </a:r>
            <a:r>
              <a:rPr lang="ko-KR" altLang="en-US" sz="9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대</a:t>
            </a:r>
            <a:endParaRPr lang="en-US" altLang="ko-KR" sz="9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09B2C92-8AAB-4D82-B539-B7E90BFD4BC7}"/>
              </a:ext>
            </a:extLst>
          </p:cNvPr>
          <p:cNvSpPr/>
          <p:nvPr/>
        </p:nvSpPr>
        <p:spPr>
          <a:xfrm>
            <a:off x="4842866" y="4564047"/>
            <a:ext cx="3637701" cy="29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5B1F340-979E-4640-B170-46AB2139745F}"/>
              </a:ext>
            </a:extLst>
          </p:cNvPr>
          <p:cNvSpPr txBox="1"/>
          <p:nvPr/>
        </p:nvSpPr>
        <p:spPr>
          <a:xfrm>
            <a:off x="5846086" y="4597214"/>
            <a:ext cx="2563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외식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공연관람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골프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사진촬영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체험</a:t>
            </a:r>
            <a:endParaRPr lang="en-US" sz="11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B5D562A7-8C49-42AE-9734-860000D1EAB4}"/>
              </a:ext>
            </a:extLst>
          </p:cNvPr>
          <p:cNvCxnSpPr/>
          <p:nvPr/>
        </p:nvCxnSpPr>
        <p:spPr>
          <a:xfrm>
            <a:off x="4842866" y="4576175"/>
            <a:ext cx="3614400" cy="0"/>
          </a:xfrm>
          <a:prstGeom prst="line">
            <a:avLst/>
          </a:prstGeom>
          <a:ln w="25400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E6B2DD0-4FDC-4476-A163-4F91F453F72B}"/>
              </a:ext>
            </a:extLst>
          </p:cNvPr>
          <p:cNvCxnSpPr/>
          <p:nvPr/>
        </p:nvCxnSpPr>
        <p:spPr>
          <a:xfrm>
            <a:off x="4842866" y="4863203"/>
            <a:ext cx="36144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6E4F029-041B-4C7A-993A-0D0E8080C7D6}"/>
              </a:ext>
            </a:extLst>
          </p:cNvPr>
          <p:cNvSpPr txBox="1"/>
          <p:nvPr/>
        </p:nvSpPr>
        <p:spPr>
          <a:xfrm>
            <a:off x="4813160" y="4582871"/>
            <a:ext cx="1021433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여행지 내 활동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105A751-B582-4C09-BD15-6347DB4CDD88}"/>
              </a:ext>
            </a:extLst>
          </p:cNvPr>
          <p:cNvCxnSpPr>
            <a:cxnSpLocks/>
          </p:cNvCxnSpPr>
          <p:nvPr/>
        </p:nvCxnSpPr>
        <p:spPr>
          <a:xfrm>
            <a:off x="5867290" y="4605029"/>
            <a:ext cx="0" cy="785999"/>
          </a:xfrm>
          <a:prstGeom prst="line">
            <a:avLst/>
          </a:prstGeom>
          <a:ln w="12700">
            <a:solidFill>
              <a:srgbClr val="69717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4EAB74C-F354-47AC-A88F-24014D8A8855}"/>
              </a:ext>
            </a:extLst>
          </p:cNvPr>
          <p:cNvSpPr txBox="1"/>
          <p:nvPr/>
        </p:nvSpPr>
        <p:spPr>
          <a:xfrm>
            <a:off x="4694374" y="5581303"/>
            <a:ext cx="44919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4.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성별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연령별로 분석한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data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를 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‘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여행활동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 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data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와 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 활동 만족도를 사용하여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dataset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구성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데이터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마이닝에 이용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5D8AA-F5D2-4572-B4C9-405CB8891572}"/>
              </a:ext>
            </a:extLst>
          </p:cNvPr>
          <p:cNvSpPr txBox="1"/>
          <p:nvPr/>
        </p:nvSpPr>
        <p:spPr>
          <a:xfrm>
            <a:off x="3018567" y="5275612"/>
            <a:ext cx="916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유의수준 </a:t>
            </a:r>
            <a:r>
              <a:rPr lang="en-US" altLang="ko-KR" sz="9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&lt; 0.05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AA97901-B6A5-4FDF-8EDF-4D7A6D684410}"/>
              </a:ext>
            </a:extLst>
          </p:cNvPr>
          <p:cNvSpPr txBox="1"/>
          <p:nvPr/>
        </p:nvSpPr>
        <p:spPr>
          <a:xfrm>
            <a:off x="226259" y="6254943"/>
            <a:ext cx="495680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결론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</a:p>
          <a:p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모든 변수가 유의수준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0.05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보다 작으므로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카드 소비액에 영향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을 준다고 할 수 있다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9A1F160-EC47-4C57-8DBF-5B0D0045C876}"/>
              </a:ext>
            </a:extLst>
          </p:cNvPr>
          <p:cNvGrpSpPr/>
          <p:nvPr/>
        </p:nvGrpSpPr>
        <p:grpSpPr>
          <a:xfrm>
            <a:off x="327888" y="1218958"/>
            <a:ext cx="1140989" cy="290446"/>
            <a:chOff x="4261020" y="881059"/>
            <a:chExt cx="1140989" cy="29044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C1E217-9B5F-4560-9DA5-25C1501EC0C7}"/>
                </a:ext>
              </a:extLst>
            </p:cNvPr>
            <p:cNvSpPr/>
            <p:nvPr/>
          </p:nvSpPr>
          <p:spPr>
            <a:xfrm>
              <a:off x="4262458" y="904716"/>
              <a:ext cx="1139551" cy="254882"/>
            </a:xfrm>
            <a:prstGeom prst="rect">
              <a:avLst/>
            </a:prstGeom>
            <a:solidFill>
              <a:srgbClr val="969696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97DD4D-E16C-48DE-A128-22C00D83A44C}"/>
                </a:ext>
              </a:extLst>
            </p:cNvPr>
            <p:cNvSpPr txBox="1"/>
            <p:nvPr/>
          </p:nvSpPr>
          <p:spPr>
            <a:xfrm>
              <a:off x="5061977" y="881059"/>
              <a:ext cx="340032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</a:t>
              </a:r>
            </a:p>
          </p:txBody>
        </p:sp>
        <p:sp>
          <p:nvSpPr>
            <p:cNvPr id="70" name="화살표: 오각형 69">
              <a:extLst>
                <a:ext uri="{FF2B5EF4-FFF2-40B4-BE49-F238E27FC236}">
                  <a16:creationId xmlns:a16="http://schemas.microsoft.com/office/drawing/2014/main" id="{F364B99A-6929-4ACC-B014-B06E0F316B9B}"/>
                </a:ext>
              </a:extLst>
            </p:cNvPr>
            <p:cNvSpPr/>
            <p:nvPr/>
          </p:nvSpPr>
          <p:spPr>
            <a:xfrm>
              <a:off x="4261020" y="906361"/>
              <a:ext cx="812047" cy="254879"/>
            </a:xfrm>
            <a:prstGeom prst="homePlate">
              <a:avLst>
                <a:gd name="adj" fmla="val 25326"/>
              </a:avLst>
            </a:prstGeom>
            <a:solidFill>
              <a:srgbClr val="8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C782F73-908A-464F-BA81-ACB2C040F4DE}"/>
                </a:ext>
              </a:extLst>
            </p:cNvPr>
            <p:cNvSpPr txBox="1"/>
            <p:nvPr/>
          </p:nvSpPr>
          <p:spPr>
            <a:xfrm>
              <a:off x="4283030" y="892967"/>
              <a:ext cx="756938" cy="278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도구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D5DDB5C-DA34-4565-83FD-F9E561D9106B}"/>
              </a:ext>
            </a:extLst>
          </p:cNvPr>
          <p:cNvSpPr txBox="1"/>
          <p:nvPr/>
        </p:nvSpPr>
        <p:spPr>
          <a:xfrm>
            <a:off x="264561" y="415452"/>
            <a:ext cx="2682145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분석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7923E26-A9F4-4192-A9D7-DD1F609E3871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54231BA-C4BA-4321-896C-7F3657BC240F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8F2AEC-3429-45FD-BED3-AF25D77303EB}"/>
              </a:ext>
            </a:extLst>
          </p:cNvPr>
          <p:cNvSpPr txBox="1"/>
          <p:nvPr/>
        </p:nvSpPr>
        <p:spPr>
          <a:xfrm>
            <a:off x="264561" y="849616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ko-KR" altLang="en-US" sz="14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83E51B-B328-4529-B0A7-A9A7B48BB525}"/>
              </a:ext>
            </a:extLst>
          </p:cNvPr>
          <p:cNvSpPr txBox="1"/>
          <p:nvPr/>
        </p:nvSpPr>
        <p:spPr>
          <a:xfrm>
            <a:off x="260377" y="1837356"/>
            <a:ext cx="2747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(1)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성별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연령 별 이용건수 변수 회귀분석 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50F19F-C1B2-4C40-9067-7357701B0BDF}"/>
              </a:ext>
            </a:extLst>
          </p:cNvPr>
          <p:cNvSpPr txBox="1"/>
          <p:nvPr/>
        </p:nvSpPr>
        <p:spPr>
          <a:xfrm>
            <a:off x="238343" y="1559997"/>
            <a:ext cx="4419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신뢰성 검증을 위해 각 변수가 카드 소비액에 영향을 미쳤는지 확인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6E39B81-9C44-48F0-9796-38180433E4F0}"/>
              </a:ext>
            </a:extLst>
          </p:cNvPr>
          <p:cNvGrpSpPr/>
          <p:nvPr/>
        </p:nvGrpSpPr>
        <p:grpSpPr>
          <a:xfrm>
            <a:off x="329724" y="2143328"/>
            <a:ext cx="3816020" cy="1809183"/>
            <a:chOff x="5202805" y="4498400"/>
            <a:chExt cx="4273764" cy="20262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20308D-8206-4E7E-8205-A0642B643638}"/>
                </a:ext>
              </a:extLst>
            </p:cNvPr>
            <p:cNvSpPr/>
            <p:nvPr/>
          </p:nvSpPr>
          <p:spPr>
            <a:xfrm>
              <a:off x="8891384" y="4498400"/>
              <a:ext cx="585185" cy="20236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03FFD8CE-B452-4E89-98A2-5AAD3EE16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2805" y="4500963"/>
              <a:ext cx="3929774" cy="2023637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B7B93CE-5271-42A7-9F11-74567D0E679A}"/>
              </a:ext>
            </a:extLst>
          </p:cNvPr>
          <p:cNvSpPr/>
          <p:nvPr/>
        </p:nvSpPr>
        <p:spPr>
          <a:xfrm>
            <a:off x="2642626" y="3342513"/>
            <a:ext cx="791883" cy="6064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4D3A239-433D-4980-9273-2CF45E57F665}"/>
              </a:ext>
            </a:extLst>
          </p:cNvPr>
          <p:cNvSpPr txBox="1"/>
          <p:nvPr/>
        </p:nvSpPr>
        <p:spPr>
          <a:xfrm>
            <a:off x="3018567" y="3043841"/>
            <a:ext cx="916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유의수준 </a:t>
            </a:r>
            <a:r>
              <a:rPr lang="en-US" altLang="ko-KR" sz="9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&lt; 0.05</a:t>
            </a:r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DB925623-AE0D-4E5D-A310-8246F67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3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모서리가 둥근 직사각형 33">
            <a:extLst>
              <a:ext uri="{FF2B5EF4-FFF2-40B4-BE49-F238E27FC236}">
                <a16:creationId xmlns:a16="http://schemas.microsoft.com/office/drawing/2014/main" id="{5AF6B872-B0DB-44E0-AA36-A802BFD967B7}"/>
              </a:ext>
            </a:extLst>
          </p:cNvPr>
          <p:cNvSpPr/>
          <p:nvPr/>
        </p:nvSpPr>
        <p:spPr>
          <a:xfrm>
            <a:off x="4875881" y="4876839"/>
            <a:ext cx="1308367" cy="481636"/>
          </a:xfrm>
          <a:prstGeom prst="roundRect">
            <a:avLst>
              <a:gd name="adj" fmla="val 16511"/>
            </a:avLst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7" name="모서리가 둥근 직사각형 33">
            <a:extLst>
              <a:ext uri="{FF2B5EF4-FFF2-40B4-BE49-F238E27FC236}">
                <a16:creationId xmlns:a16="http://schemas.microsoft.com/office/drawing/2014/main" id="{FB95D962-193E-4C48-8D02-F375BF99129E}"/>
              </a:ext>
            </a:extLst>
          </p:cNvPr>
          <p:cNvSpPr/>
          <p:nvPr/>
        </p:nvSpPr>
        <p:spPr>
          <a:xfrm>
            <a:off x="288637" y="5832259"/>
            <a:ext cx="1343225" cy="444070"/>
          </a:xfrm>
          <a:prstGeom prst="roundRect">
            <a:avLst>
              <a:gd name="adj" fmla="val 16511"/>
            </a:avLst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6" name="모서리가 둥근 직사각형 33">
            <a:extLst>
              <a:ext uri="{FF2B5EF4-FFF2-40B4-BE49-F238E27FC236}">
                <a16:creationId xmlns:a16="http://schemas.microsoft.com/office/drawing/2014/main" id="{1530420F-8551-440D-BEBF-39A1D48908AE}"/>
              </a:ext>
            </a:extLst>
          </p:cNvPr>
          <p:cNvSpPr/>
          <p:nvPr/>
        </p:nvSpPr>
        <p:spPr>
          <a:xfrm>
            <a:off x="288638" y="5327583"/>
            <a:ext cx="1343225" cy="444070"/>
          </a:xfrm>
          <a:prstGeom prst="roundRect">
            <a:avLst>
              <a:gd name="adj" fmla="val 16511"/>
            </a:avLst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599DB-9D01-4648-8954-5382F6430C9B}"/>
              </a:ext>
            </a:extLst>
          </p:cNvPr>
          <p:cNvSpPr txBox="1"/>
          <p:nvPr/>
        </p:nvSpPr>
        <p:spPr>
          <a:xfrm>
            <a:off x="264561" y="415452"/>
            <a:ext cx="2682145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분석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5D7C6E-4A0A-408F-BB78-22B9A1A2AA54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BBE53-1DFA-42E3-AC40-32575FD98EC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5E930-5069-40E0-8A9A-BDB4B3B1019F}"/>
              </a:ext>
            </a:extLst>
          </p:cNvPr>
          <p:cNvSpPr txBox="1"/>
          <p:nvPr/>
        </p:nvSpPr>
        <p:spPr>
          <a:xfrm>
            <a:off x="264561" y="849616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ko-KR" altLang="en-US" sz="14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모서리가 둥근 직사각형 33">
            <a:extLst>
              <a:ext uri="{FF2B5EF4-FFF2-40B4-BE49-F238E27FC236}">
                <a16:creationId xmlns:a16="http://schemas.microsoft.com/office/drawing/2014/main" id="{D5168610-F50B-451D-9221-D8F4224DD9A8}"/>
              </a:ext>
            </a:extLst>
          </p:cNvPr>
          <p:cNvSpPr/>
          <p:nvPr/>
        </p:nvSpPr>
        <p:spPr>
          <a:xfrm>
            <a:off x="6771527" y="3235794"/>
            <a:ext cx="1777973" cy="3482973"/>
          </a:xfrm>
          <a:prstGeom prst="roundRect">
            <a:avLst>
              <a:gd name="adj" fmla="val 16511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모서리가 둥근 직사각형 33">
            <a:extLst>
              <a:ext uri="{FF2B5EF4-FFF2-40B4-BE49-F238E27FC236}">
                <a16:creationId xmlns:a16="http://schemas.microsoft.com/office/drawing/2014/main" id="{ABDCD045-64C9-427D-BDCB-014960EDB8CB}"/>
              </a:ext>
            </a:extLst>
          </p:cNvPr>
          <p:cNvSpPr/>
          <p:nvPr/>
        </p:nvSpPr>
        <p:spPr>
          <a:xfrm>
            <a:off x="2041752" y="2441221"/>
            <a:ext cx="1277443" cy="484632"/>
          </a:xfrm>
          <a:prstGeom prst="roundRect">
            <a:avLst>
              <a:gd name="adj" fmla="val 16511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모서리가 둥근 직사각형 33">
            <a:extLst>
              <a:ext uri="{FF2B5EF4-FFF2-40B4-BE49-F238E27FC236}">
                <a16:creationId xmlns:a16="http://schemas.microsoft.com/office/drawing/2014/main" id="{372E495D-9465-4C90-A558-8FAC2AC41995}"/>
              </a:ext>
            </a:extLst>
          </p:cNvPr>
          <p:cNvSpPr/>
          <p:nvPr/>
        </p:nvSpPr>
        <p:spPr>
          <a:xfrm>
            <a:off x="2095640" y="2469523"/>
            <a:ext cx="1169667" cy="42802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B56E20-E863-404A-ADAA-3E27B440D74B}"/>
              </a:ext>
            </a:extLst>
          </p:cNvPr>
          <p:cNvSpPr txBox="1"/>
          <p:nvPr/>
        </p:nvSpPr>
        <p:spPr>
          <a:xfrm>
            <a:off x="2380551" y="2542159"/>
            <a:ext cx="599844" cy="297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A3_8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946711-9670-48BB-83F0-DF3E1E1951EA}"/>
              </a:ext>
            </a:extLst>
          </p:cNvPr>
          <p:cNvGrpSpPr/>
          <p:nvPr/>
        </p:nvGrpSpPr>
        <p:grpSpPr>
          <a:xfrm>
            <a:off x="298006" y="2265864"/>
            <a:ext cx="1337817" cy="787935"/>
            <a:chOff x="2429003" y="1717878"/>
            <a:chExt cx="1784065" cy="106692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D1B3C20-539E-4D31-BC86-D68ECED4CFAB}"/>
                </a:ext>
              </a:extLst>
            </p:cNvPr>
            <p:cNvGrpSpPr/>
            <p:nvPr/>
          </p:nvGrpSpPr>
          <p:grpSpPr>
            <a:xfrm>
              <a:off x="2429003" y="1717878"/>
              <a:ext cx="1784065" cy="1066922"/>
              <a:chOff x="3093188" y="1954034"/>
              <a:chExt cx="2172923" cy="1435465"/>
            </a:xfrm>
          </p:grpSpPr>
          <p:sp>
            <p:nvSpPr>
              <p:cNvPr id="97" name="모서리가 둥근 직사각형 33">
                <a:extLst>
                  <a:ext uri="{FF2B5EF4-FFF2-40B4-BE49-F238E27FC236}">
                    <a16:creationId xmlns:a16="http://schemas.microsoft.com/office/drawing/2014/main" id="{D2C50B25-1C9A-43FC-A06D-DF429139E10A}"/>
                  </a:ext>
                </a:extLst>
              </p:cNvPr>
              <p:cNvSpPr/>
              <p:nvPr/>
            </p:nvSpPr>
            <p:spPr>
              <a:xfrm>
                <a:off x="3093188" y="1954034"/>
                <a:ext cx="2172923" cy="1435465"/>
              </a:xfrm>
              <a:prstGeom prst="roundRect">
                <a:avLst>
                  <a:gd name="adj" fmla="val 16511"/>
                </a:avLst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1" name="모서리가 둥근 직사각형 33">
                <a:extLst>
                  <a:ext uri="{FF2B5EF4-FFF2-40B4-BE49-F238E27FC236}">
                    <a16:creationId xmlns:a16="http://schemas.microsoft.com/office/drawing/2014/main" id="{AE82294A-7BC2-42DA-AC01-4188E3E8324B}"/>
                  </a:ext>
                </a:extLst>
              </p:cNvPr>
              <p:cNvSpPr/>
              <p:nvPr/>
            </p:nvSpPr>
            <p:spPr>
              <a:xfrm>
                <a:off x="3176521" y="2711038"/>
                <a:ext cx="2006258" cy="59047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3" name="모서리가 둥근 직사각형 33">
                <a:extLst>
                  <a:ext uri="{FF2B5EF4-FFF2-40B4-BE49-F238E27FC236}">
                    <a16:creationId xmlns:a16="http://schemas.microsoft.com/office/drawing/2014/main" id="{8E2F25EF-B042-45BB-BDFD-2CD5D9FA87F7}"/>
                  </a:ext>
                </a:extLst>
              </p:cNvPr>
              <p:cNvSpPr/>
              <p:nvPr/>
            </p:nvSpPr>
            <p:spPr>
              <a:xfrm>
                <a:off x="3176520" y="2047332"/>
                <a:ext cx="2006258" cy="59047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AF6A18E-4458-4F9E-A490-26683092D188}"/>
                  </a:ext>
                </a:extLst>
              </p:cNvPr>
              <p:cNvSpPr txBox="1"/>
              <p:nvPr/>
            </p:nvSpPr>
            <p:spPr>
              <a:xfrm>
                <a:off x="3812693" y="2108509"/>
                <a:ext cx="732145" cy="48431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100" b="1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쇼핑</a:t>
                </a:r>
                <a:endParaRPr lang="en-US" altLang="ko-KR" sz="1100" b="1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6F20553-C948-4D9C-B310-64F261B3867F}"/>
                </a:ext>
              </a:extLst>
            </p:cNvPr>
            <p:cNvSpPr txBox="1"/>
            <p:nvPr/>
          </p:nvSpPr>
          <p:spPr>
            <a:xfrm>
              <a:off x="2613244" y="2335371"/>
              <a:ext cx="1415589" cy="3386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000" b="1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스포츠용품 구매</a:t>
              </a:r>
              <a:endParaRPr lang="en-US" altLang="ko-KR" sz="1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3" name="모서리가 둥근 직사각형 33">
            <a:extLst>
              <a:ext uri="{FF2B5EF4-FFF2-40B4-BE49-F238E27FC236}">
                <a16:creationId xmlns:a16="http://schemas.microsoft.com/office/drawing/2014/main" id="{AEE4F915-1C0E-4F21-BB68-A4604A63D5B9}"/>
              </a:ext>
            </a:extLst>
          </p:cNvPr>
          <p:cNvSpPr/>
          <p:nvPr/>
        </p:nvSpPr>
        <p:spPr>
          <a:xfrm>
            <a:off x="4682034" y="2364928"/>
            <a:ext cx="1621877" cy="558160"/>
          </a:xfrm>
          <a:prstGeom prst="roundRect">
            <a:avLst>
              <a:gd name="adj" fmla="val 16511"/>
            </a:avLst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모서리가 둥근 직사각형 33">
            <a:extLst>
              <a:ext uri="{FF2B5EF4-FFF2-40B4-BE49-F238E27FC236}">
                <a16:creationId xmlns:a16="http://schemas.microsoft.com/office/drawing/2014/main" id="{EFB646E0-39AB-4FA9-B7B2-1C051C015E81}"/>
              </a:ext>
            </a:extLst>
          </p:cNvPr>
          <p:cNvSpPr/>
          <p:nvPr/>
        </p:nvSpPr>
        <p:spPr>
          <a:xfrm>
            <a:off x="4751073" y="2387786"/>
            <a:ext cx="1497478" cy="5124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유흥</a:t>
            </a:r>
          </a:p>
        </p:txBody>
      </p:sp>
      <p:sp>
        <p:nvSpPr>
          <p:cNvPr id="130" name="모서리가 둥근 직사각형 33">
            <a:extLst>
              <a:ext uri="{FF2B5EF4-FFF2-40B4-BE49-F238E27FC236}">
                <a16:creationId xmlns:a16="http://schemas.microsoft.com/office/drawing/2014/main" id="{265CB952-E256-437E-AA59-3760E8D38522}"/>
              </a:ext>
            </a:extLst>
          </p:cNvPr>
          <p:cNvSpPr/>
          <p:nvPr/>
        </p:nvSpPr>
        <p:spPr>
          <a:xfrm>
            <a:off x="6765435" y="2092636"/>
            <a:ext cx="1784065" cy="1066922"/>
          </a:xfrm>
          <a:prstGeom prst="roundRect">
            <a:avLst>
              <a:gd name="adj" fmla="val 16511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모서리가 둥근 직사각형 33">
            <a:extLst>
              <a:ext uri="{FF2B5EF4-FFF2-40B4-BE49-F238E27FC236}">
                <a16:creationId xmlns:a16="http://schemas.microsoft.com/office/drawing/2014/main" id="{E05839DA-D7F1-4D90-A568-664B4DDBF1A5}"/>
              </a:ext>
            </a:extLst>
          </p:cNvPr>
          <p:cNvSpPr/>
          <p:nvPr/>
        </p:nvSpPr>
        <p:spPr>
          <a:xfrm>
            <a:off x="6838736" y="2166736"/>
            <a:ext cx="1647226" cy="43887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B8DDEE5-EFEE-4551-93D6-72DD4F18DBBA}"/>
              </a:ext>
            </a:extLst>
          </p:cNvPr>
          <p:cNvSpPr txBox="1"/>
          <p:nvPr/>
        </p:nvSpPr>
        <p:spPr>
          <a:xfrm>
            <a:off x="7327890" y="2238949"/>
            <a:ext cx="659155" cy="2816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A3_14</a:t>
            </a:r>
          </a:p>
        </p:txBody>
      </p:sp>
      <p:sp>
        <p:nvSpPr>
          <p:cNvPr id="134" name="모서리가 둥근 직사각형 33">
            <a:extLst>
              <a:ext uri="{FF2B5EF4-FFF2-40B4-BE49-F238E27FC236}">
                <a16:creationId xmlns:a16="http://schemas.microsoft.com/office/drawing/2014/main" id="{7F3E8301-2C49-4A6B-B517-0DDC43319331}"/>
              </a:ext>
            </a:extLst>
          </p:cNvPr>
          <p:cNvSpPr/>
          <p:nvPr/>
        </p:nvSpPr>
        <p:spPr>
          <a:xfrm>
            <a:off x="6838736" y="2644008"/>
            <a:ext cx="1647226" cy="43887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0CC8A5-AE99-4F2F-8870-20FC01E59889}"/>
              </a:ext>
            </a:extLst>
          </p:cNvPr>
          <p:cNvSpPr txBox="1"/>
          <p:nvPr/>
        </p:nvSpPr>
        <p:spPr>
          <a:xfrm>
            <a:off x="7327890" y="2708821"/>
            <a:ext cx="659155" cy="2816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A3_17</a:t>
            </a:r>
          </a:p>
        </p:txBody>
      </p:sp>
      <p:sp>
        <p:nvSpPr>
          <p:cNvPr id="146" name="모서리가 둥근 직사각형 33">
            <a:extLst>
              <a:ext uri="{FF2B5EF4-FFF2-40B4-BE49-F238E27FC236}">
                <a16:creationId xmlns:a16="http://schemas.microsoft.com/office/drawing/2014/main" id="{B8CB99BD-E557-4AD2-B488-AE1CEE89CB19}"/>
              </a:ext>
            </a:extLst>
          </p:cNvPr>
          <p:cNvSpPr/>
          <p:nvPr/>
        </p:nvSpPr>
        <p:spPr>
          <a:xfrm>
            <a:off x="299181" y="3134649"/>
            <a:ext cx="1336642" cy="1516431"/>
          </a:xfrm>
          <a:prstGeom prst="roundRect">
            <a:avLst>
              <a:gd name="adj" fmla="val 16511"/>
            </a:avLst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14C2077-F1FB-4C71-8F19-8EFB266B32B4}"/>
              </a:ext>
            </a:extLst>
          </p:cNvPr>
          <p:cNvGrpSpPr/>
          <p:nvPr/>
        </p:nvGrpSpPr>
        <p:grpSpPr>
          <a:xfrm>
            <a:off x="349476" y="3220030"/>
            <a:ext cx="1234121" cy="308881"/>
            <a:chOff x="1971328" y="3244061"/>
            <a:chExt cx="1647226" cy="438878"/>
          </a:xfrm>
        </p:grpSpPr>
        <p:sp>
          <p:nvSpPr>
            <p:cNvPr id="148" name="모서리가 둥근 직사각형 33">
              <a:extLst>
                <a:ext uri="{FF2B5EF4-FFF2-40B4-BE49-F238E27FC236}">
                  <a16:creationId xmlns:a16="http://schemas.microsoft.com/office/drawing/2014/main" id="{DC6A8560-D3D5-47D7-8E28-2DFA55A75000}"/>
                </a:ext>
              </a:extLst>
            </p:cNvPr>
            <p:cNvSpPr/>
            <p:nvPr/>
          </p:nvSpPr>
          <p:spPr>
            <a:xfrm>
              <a:off x="1971328" y="3244061"/>
              <a:ext cx="1647226" cy="4388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101F440-A223-43A8-A3DD-5D052C198A6B}"/>
                </a:ext>
              </a:extLst>
            </p:cNvPr>
            <p:cNvSpPr txBox="1"/>
            <p:nvPr/>
          </p:nvSpPr>
          <p:spPr>
            <a:xfrm>
              <a:off x="2493893" y="3249077"/>
              <a:ext cx="601651" cy="377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b="1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골프</a:t>
              </a:r>
              <a:endParaRPr lang="en-US" altLang="ko-KR" sz="11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35F41AA8-8AB2-469E-9EBC-3C1EAD1D4D1D}"/>
              </a:ext>
            </a:extLst>
          </p:cNvPr>
          <p:cNvGrpSpPr/>
          <p:nvPr/>
        </p:nvGrpSpPr>
        <p:grpSpPr>
          <a:xfrm>
            <a:off x="343860" y="3569913"/>
            <a:ext cx="1234121" cy="308882"/>
            <a:chOff x="1971328" y="3244061"/>
            <a:chExt cx="1647226" cy="438878"/>
          </a:xfrm>
        </p:grpSpPr>
        <p:sp>
          <p:nvSpPr>
            <p:cNvPr id="151" name="모서리가 둥근 직사각형 33">
              <a:extLst>
                <a:ext uri="{FF2B5EF4-FFF2-40B4-BE49-F238E27FC236}">
                  <a16:creationId xmlns:a16="http://schemas.microsoft.com/office/drawing/2014/main" id="{914ED5BA-05C4-4D1E-801B-0B881D4F46F4}"/>
                </a:ext>
              </a:extLst>
            </p:cNvPr>
            <p:cNvSpPr/>
            <p:nvPr/>
          </p:nvSpPr>
          <p:spPr>
            <a:xfrm>
              <a:off x="1971328" y="3244061"/>
              <a:ext cx="1647226" cy="4388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F6848C4-5042-4495-B479-7B341AA9C982}"/>
                </a:ext>
              </a:extLst>
            </p:cNvPr>
            <p:cNvSpPr txBox="1"/>
            <p:nvPr/>
          </p:nvSpPr>
          <p:spPr>
            <a:xfrm>
              <a:off x="2494113" y="3253761"/>
              <a:ext cx="601651" cy="37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b="1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스키</a:t>
              </a:r>
              <a:endParaRPr lang="en-US" altLang="ko-KR" sz="11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1687D90-ACCC-4ECF-9027-A89DF92214F6}"/>
              </a:ext>
            </a:extLst>
          </p:cNvPr>
          <p:cNvGrpSpPr/>
          <p:nvPr/>
        </p:nvGrpSpPr>
        <p:grpSpPr>
          <a:xfrm>
            <a:off x="343861" y="3905827"/>
            <a:ext cx="1240778" cy="658277"/>
            <a:chOff x="1964052" y="2906828"/>
            <a:chExt cx="1656111" cy="935320"/>
          </a:xfrm>
        </p:grpSpPr>
        <p:sp>
          <p:nvSpPr>
            <p:cNvPr id="154" name="모서리가 둥근 직사각형 33">
              <a:extLst>
                <a:ext uri="{FF2B5EF4-FFF2-40B4-BE49-F238E27FC236}">
                  <a16:creationId xmlns:a16="http://schemas.microsoft.com/office/drawing/2014/main" id="{F5C8783C-6E33-42C3-A011-492B126B43A8}"/>
                </a:ext>
              </a:extLst>
            </p:cNvPr>
            <p:cNvSpPr/>
            <p:nvPr/>
          </p:nvSpPr>
          <p:spPr>
            <a:xfrm>
              <a:off x="1964052" y="2906828"/>
              <a:ext cx="1647226" cy="4388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D5350AD-314B-4EB8-A7E5-3D3DFF26D8B8}"/>
                </a:ext>
              </a:extLst>
            </p:cNvPr>
            <p:cNvSpPr txBox="1"/>
            <p:nvPr/>
          </p:nvSpPr>
          <p:spPr>
            <a:xfrm>
              <a:off x="2309245" y="2934028"/>
              <a:ext cx="965382" cy="37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b="1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자전거</a:t>
              </a:r>
              <a:endParaRPr lang="en-US" altLang="ko-KR" sz="11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4" name="모서리가 둥근 직사각형 33">
              <a:extLst>
                <a:ext uri="{FF2B5EF4-FFF2-40B4-BE49-F238E27FC236}">
                  <a16:creationId xmlns:a16="http://schemas.microsoft.com/office/drawing/2014/main" id="{24F491A2-E7B2-4BA6-AADC-DBDA59DF9DDD}"/>
                </a:ext>
              </a:extLst>
            </p:cNvPr>
            <p:cNvSpPr/>
            <p:nvPr/>
          </p:nvSpPr>
          <p:spPr>
            <a:xfrm>
              <a:off x="1972937" y="3403270"/>
              <a:ext cx="1647226" cy="4388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D74142E6-11AB-467D-86E8-5224FA558506}"/>
                </a:ext>
              </a:extLst>
            </p:cNvPr>
            <p:cNvSpPr txBox="1"/>
            <p:nvPr/>
          </p:nvSpPr>
          <p:spPr>
            <a:xfrm>
              <a:off x="2229343" y="3446839"/>
              <a:ext cx="1134409" cy="37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b="1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레저스포츠</a:t>
              </a:r>
              <a:endParaRPr lang="en-US" altLang="ko-KR" sz="11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1" name="모서리가 둥근 직사각형 33">
            <a:extLst>
              <a:ext uri="{FF2B5EF4-FFF2-40B4-BE49-F238E27FC236}">
                <a16:creationId xmlns:a16="http://schemas.microsoft.com/office/drawing/2014/main" id="{38D5B9BE-1DC8-44FF-B00A-91ECB7A99836}"/>
              </a:ext>
            </a:extLst>
          </p:cNvPr>
          <p:cNvSpPr/>
          <p:nvPr/>
        </p:nvSpPr>
        <p:spPr>
          <a:xfrm>
            <a:off x="295889" y="4777333"/>
            <a:ext cx="1339933" cy="444070"/>
          </a:xfrm>
          <a:prstGeom prst="roundRect">
            <a:avLst>
              <a:gd name="adj" fmla="val 16511"/>
            </a:avLst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모서리가 둥근 직사각형 33">
            <a:extLst>
              <a:ext uri="{FF2B5EF4-FFF2-40B4-BE49-F238E27FC236}">
                <a16:creationId xmlns:a16="http://schemas.microsoft.com/office/drawing/2014/main" id="{618CF42D-28CD-4A1E-B9A7-15632468AE5E}"/>
              </a:ext>
            </a:extLst>
          </p:cNvPr>
          <p:cNvSpPr/>
          <p:nvPr/>
        </p:nvSpPr>
        <p:spPr>
          <a:xfrm>
            <a:off x="350518" y="4829307"/>
            <a:ext cx="1219466" cy="357313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DEA67FB-34BF-40F5-9638-6E0AFA3C7B59}"/>
              </a:ext>
            </a:extLst>
          </p:cNvPr>
          <p:cNvSpPr txBox="1"/>
          <p:nvPr/>
        </p:nvSpPr>
        <p:spPr>
          <a:xfrm>
            <a:off x="754837" y="4874874"/>
            <a:ext cx="450764" cy="2658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1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외식</a:t>
            </a:r>
            <a:endParaRPr lang="en-US" altLang="ko-KR" sz="11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모서리가 둥근 직사각형 33">
            <a:extLst>
              <a:ext uri="{FF2B5EF4-FFF2-40B4-BE49-F238E27FC236}">
                <a16:creationId xmlns:a16="http://schemas.microsoft.com/office/drawing/2014/main" id="{37A2DC5F-2055-467F-9E92-DDCA9835D855}"/>
              </a:ext>
            </a:extLst>
          </p:cNvPr>
          <p:cNvSpPr/>
          <p:nvPr/>
        </p:nvSpPr>
        <p:spPr>
          <a:xfrm>
            <a:off x="6835916" y="3306500"/>
            <a:ext cx="1647226" cy="43887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E8707D-DFCA-4BD2-B05B-94BA03D90EEF}"/>
              </a:ext>
            </a:extLst>
          </p:cNvPr>
          <p:cNvSpPr txBox="1"/>
          <p:nvPr/>
        </p:nvSpPr>
        <p:spPr>
          <a:xfrm>
            <a:off x="7371556" y="3371313"/>
            <a:ext cx="566181" cy="2816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A3_1</a:t>
            </a:r>
          </a:p>
        </p:txBody>
      </p:sp>
      <p:sp>
        <p:nvSpPr>
          <p:cNvPr id="167" name="모서리가 둥근 직사각형 33">
            <a:extLst>
              <a:ext uri="{FF2B5EF4-FFF2-40B4-BE49-F238E27FC236}">
                <a16:creationId xmlns:a16="http://schemas.microsoft.com/office/drawing/2014/main" id="{5D40E5CC-C672-4B20-AC4A-F99E42E06C3C}"/>
              </a:ext>
            </a:extLst>
          </p:cNvPr>
          <p:cNvSpPr/>
          <p:nvPr/>
        </p:nvSpPr>
        <p:spPr>
          <a:xfrm>
            <a:off x="6835916" y="3783577"/>
            <a:ext cx="1647226" cy="43887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031CD8C-D9C9-4ECC-85BE-15D87984A356}"/>
              </a:ext>
            </a:extLst>
          </p:cNvPr>
          <p:cNvSpPr txBox="1"/>
          <p:nvPr/>
        </p:nvSpPr>
        <p:spPr>
          <a:xfrm>
            <a:off x="7371556" y="3848390"/>
            <a:ext cx="566181" cy="2816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A3_4</a:t>
            </a:r>
          </a:p>
        </p:txBody>
      </p:sp>
      <p:sp>
        <p:nvSpPr>
          <p:cNvPr id="173" name="모서리가 둥근 직사각형 33">
            <a:extLst>
              <a:ext uri="{FF2B5EF4-FFF2-40B4-BE49-F238E27FC236}">
                <a16:creationId xmlns:a16="http://schemas.microsoft.com/office/drawing/2014/main" id="{3FF94855-EE42-4839-B4DA-1E1BDE40E29C}"/>
              </a:ext>
            </a:extLst>
          </p:cNvPr>
          <p:cNvSpPr/>
          <p:nvPr/>
        </p:nvSpPr>
        <p:spPr>
          <a:xfrm>
            <a:off x="6835916" y="4260654"/>
            <a:ext cx="1647226" cy="43887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285164C-9FF3-4083-ABF4-0322A119B56B}"/>
              </a:ext>
            </a:extLst>
          </p:cNvPr>
          <p:cNvSpPr txBox="1"/>
          <p:nvPr/>
        </p:nvSpPr>
        <p:spPr>
          <a:xfrm>
            <a:off x="7371556" y="4325467"/>
            <a:ext cx="566181" cy="2816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A3_5</a:t>
            </a:r>
          </a:p>
        </p:txBody>
      </p:sp>
      <p:sp>
        <p:nvSpPr>
          <p:cNvPr id="175" name="모서리가 둥근 직사각형 33">
            <a:extLst>
              <a:ext uri="{FF2B5EF4-FFF2-40B4-BE49-F238E27FC236}">
                <a16:creationId xmlns:a16="http://schemas.microsoft.com/office/drawing/2014/main" id="{AAC07887-1D3D-410E-8290-00F9F3DF6547}"/>
              </a:ext>
            </a:extLst>
          </p:cNvPr>
          <p:cNvSpPr/>
          <p:nvPr/>
        </p:nvSpPr>
        <p:spPr>
          <a:xfrm>
            <a:off x="6835916" y="4735858"/>
            <a:ext cx="1647226" cy="43887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BC50F47-83C7-4F79-82FF-64E057BBB5DE}"/>
              </a:ext>
            </a:extLst>
          </p:cNvPr>
          <p:cNvSpPr txBox="1"/>
          <p:nvPr/>
        </p:nvSpPr>
        <p:spPr>
          <a:xfrm>
            <a:off x="7371556" y="4800671"/>
            <a:ext cx="566181" cy="2816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A3_6</a:t>
            </a:r>
          </a:p>
        </p:txBody>
      </p:sp>
      <p:sp>
        <p:nvSpPr>
          <p:cNvPr id="177" name="모서리가 둥근 직사각형 33">
            <a:extLst>
              <a:ext uri="{FF2B5EF4-FFF2-40B4-BE49-F238E27FC236}">
                <a16:creationId xmlns:a16="http://schemas.microsoft.com/office/drawing/2014/main" id="{9DF7511A-C321-4E79-B996-00076A079D37}"/>
              </a:ext>
            </a:extLst>
          </p:cNvPr>
          <p:cNvSpPr/>
          <p:nvPr/>
        </p:nvSpPr>
        <p:spPr>
          <a:xfrm>
            <a:off x="6835916" y="5211062"/>
            <a:ext cx="1647226" cy="43887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F69996B-65ED-4607-BB6F-F9D6ECC6A9CD}"/>
              </a:ext>
            </a:extLst>
          </p:cNvPr>
          <p:cNvSpPr txBox="1"/>
          <p:nvPr/>
        </p:nvSpPr>
        <p:spPr>
          <a:xfrm>
            <a:off x="7325070" y="5275875"/>
            <a:ext cx="659155" cy="2816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A3_11</a:t>
            </a:r>
          </a:p>
        </p:txBody>
      </p:sp>
      <p:sp>
        <p:nvSpPr>
          <p:cNvPr id="179" name="모서리가 둥근 직사각형 33">
            <a:extLst>
              <a:ext uri="{FF2B5EF4-FFF2-40B4-BE49-F238E27FC236}">
                <a16:creationId xmlns:a16="http://schemas.microsoft.com/office/drawing/2014/main" id="{D888BA3B-9BD7-49E6-8207-7602C8358EA3}"/>
              </a:ext>
            </a:extLst>
          </p:cNvPr>
          <p:cNvSpPr/>
          <p:nvPr/>
        </p:nvSpPr>
        <p:spPr>
          <a:xfrm>
            <a:off x="6835916" y="5704294"/>
            <a:ext cx="1647226" cy="43887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824E825-60B5-4B39-8575-944E1C2921DC}"/>
              </a:ext>
            </a:extLst>
          </p:cNvPr>
          <p:cNvSpPr txBox="1"/>
          <p:nvPr/>
        </p:nvSpPr>
        <p:spPr>
          <a:xfrm>
            <a:off x="7325069" y="5769107"/>
            <a:ext cx="659155" cy="2816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A3_15</a:t>
            </a:r>
          </a:p>
        </p:txBody>
      </p:sp>
      <p:sp>
        <p:nvSpPr>
          <p:cNvPr id="182" name="모서리가 둥근 직사각형 33">
            <a:extLst>
              <a:ext uri="{FF2B5EF4-FFF2-40B4-BE49-F238E27FC236}">
                <a16:creationId xmlns:a16="http://schemas.microsoft.com/office/drawing/2014/main" id="{43BDE4DD-003A-41F7-9904-0E6475E5FB04}"/>
              </a:ext>
            </a:extLst>
          </p:cNvPr>
          <p:cNvSpPr/>
          <p:nvPr/>
        </p:nvSpPr>
        <p:spPr>
          <a:xfrm>
            <a:off x="4682034" y="3853512"/>
            <a:ext cx="1621877" cy="558160"/>
          </a:xfrm>
          <a:prstGeom prst="roundRect">
            <a:avLst>
              <a:gd name="adj" fmla="val 16511"/>
            </a:avLst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모서리가 둥근 직사각형 33">
            <a:extLst>
              <a:ext uri="{FF2B5EF4-FFF2-40B4-BE49-F238E27FC236}">
                <a16:creationId xmlns:a16="http://schemas.microsoft.com/office/drawing/2014/main" id="{2B88E30C-46D9-498D-BD9E-A88147B1409E}"/>
              </a:ext>
            </a:extLst>
          </p:cNvPr>
          <p:cNvSpPr/>
          <p:nvPr/>
        </p:nvSpPr>
        <p:spPr>
          <a:xfrm>
            <a:off x="4751073" y="3876370"/>
            <a:ext cx="1497478" cy="5124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체험</a:t>
            </a:r>
          </a:p>
        </p:txBody>
      </p:sp>
      <p:sp>
        <p:nvSpPr>
          <p:cNvPr id="222" name="모서리가 둥근 직사각형 33">
            <a:extLst>
              <a:ext uri="{FF2B5EF4-FFF2-40B4-BE49-F238E27FC236}">
                <a16:creationId xmlns:a16="http://schemas.microsoft.com/office/drawing/2014/main" id="{9EB2E867-8E75-453B-A1F2-342BF06A5060}"/>
              </a:ext>
            </a:extLst>
          </p:cNvPr>
          <p:cNvSpPr/>
          <p:nvPr/>
        </p:nvSpPr>
        <p:spPr>
          <a:xfrm>
            <a:off x="6835916" y="6205375"/>
            <a:ext cx="1647226" cy="43887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A19D98B-61A1-4EC8-93C3-15AFA71DF82C}"/>
              </a:ext>
            </a:extLst>
          </p:cNvPr>
          <p:cNvSpPr txBox="1"/>
          <p:nvPr/>
        </p:nvSpPr>
        <p:spPr>
          <a:xfrm>
            <a:off x="7325069" y="6297083"/>
            <a:ext cx="659155" cy="2816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A3_16</a:t>
            </a:r>
          </a:p>
        </p:txBody>
      </p:sp>
      <p:sp>
        <p:nvSpPr>
          <p:cNvPr id="227" name="모서리가 둥근 직사각형 33">
            <a:extLst>
              <a:ext uri="{FF2B5EF4-FFF2-40B4-BE49-F238E27FC236}">
                <a16:creationId xmlns:a16="http://schemas.microsoft.com/office/drawing/2014/main" id="{59CF237B-2ABC-4712-9045-F1893CCB84AC}"/>
              </a:ext>
            </a:extLst>
          </p:cNvPr>
          <p:cNvSpPr/>
          <p:nvPr/>
        </p:nvSpPr>
        <p:spPr>
          <a:xfrm>
            <a:off x="2049308" y="3710772"/>
            <a:ext cx="1277443" cy="402272"/>
          </a:xfrm>
          <a:prstGeom prst="roundRect">
            <a:avLst>
              <a:gd name="adj" fmla="val 16511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모서리가 둥근 직사각형 33">
            <a:extLst>
              <a:ext uri="{FF2B5EF4-FFF2-40B4-BE49-F238E27FC236}">
                <a16:creationId xmlns:a16="http://schemas.microsoft.com/office/drawing/2014/main" id="{2225689F-AA4D-4AB4-9374-F9EBF8F63640}"/>
              </a:ext>
            </a:extLst>
          </p:cNvPr>
          <p:cNvSpPr/>
          <p:nvPr/>
        </p:nvSpPr>
        <p:spPr>
          <a:xfrm>
            <a:off x="2103196" y="3734264"/>
            <a:ext cx="1169667" cy="355287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4E9E3D10-4C36-48A8-B7F4-CE44CFE9A2F7}"/>
              </a:ext>
            </a:extLst>
          </p:cNvPr>
          <p:cNvSpPr txBox="1"/>
          <p:nvPr/>
        </p:nvSpPr>
        <p:spPr>
          <a:xfrm>
            <a:off x="2388107" y="3765290"/>
            <a:ext cx="599844" cy="297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A3_3</a:t>
            </a:r>
          </a:p>
        </p:txBody>
      </p:sp>
      <p:sp>
        <p:nvSpPr>
          <p:cNvPr id="231" name="모서리가 둥근 직사각형 33">
            <a:extLst>
              <a:ext uri="{FF2B5EF4-FFF2-40B4-BE49-F238E27FC236}">
                <a16:creationId xmlns:a16="http://schemas.microsoft.com/office/drawing/2014/main" id="{D23A5D1A-5521-4C3F-9072-6F03D5C0A867}"/>
              </a:ext>
            </a:extLst>
          </p:cNvPr>
          <p:cNvSpPr/>
          <p:nvPr/>
        </p:nvSpPr>
        <p:spPr>
          <a:xfrm>
            <a:off x="2041752" y="4794791"/>
            <a:ext cx="1277443" cy="402272"/>
          </a:xfrm>
          <a:prstGeom prst="roundRect">
            <a:avLst>
              <a:gd name="adj" fmla="val 16511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2" name="모서리가 둥근 직사각형 33">
            <a:extLst>
              <a:ext uri="{FF2B5EF4-FFF2-40B4-BE49-F238E27FC236}">
                <a16:creationId xmlns:a16="http://schemas.microsoft.com/office/drawing/2014/main" id="{A8950CD7-473C-4C54-A7DC-918D4D5277FB}"/>
              </a:ext>
            </a:extLst>
          </p:cNvPr>
          <p:cNvSpPr/>
          <p:nvPr/>
        </p:nvSpPr>
        <p:spPr>
          <a:xfrm>
            <a:off x="2095640" y="4818283"/>
            <a:ext cx="1169667" cy="355287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2D1A4C63-D5D4-42FB-9516-E5CC8DB16A2B}"/>
              </a:ext>
            </a:extLst>
          </p:cNvPr>
          <p:cNvSpPr txBox="1"/>
          <p:nvPr/>
        </p:nvSpPr>
        <p:spPr>
          <a:xfrm>
            <a:off x="2380551" y="4839629"/>
            <a:ext cx="599844" cy="297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A3_2</a:t>
            </a:r>
          </a:p>
        </p:txBody>
      </p:sp>
      <p:sp>
        <p:nvSpPr>
          <p:cNvPr id="244" name="모서리가 둥근 직사각형 33">
            <a:extLst>
              <a:ext uri="{FF2B5EF4-FFF2-40B4-BE49-F238E27FC236}">
                <a16:creationId xmlns:a16="http://schemas.microsoft.com/office/drawing/2014/main" id="{0EAE70FF-03CB-4732-BC67-E66AF17E05D5}"/>
              </a:ext>
            </a:extLst>
          </p:cNvPr>
          <p:cNvSpPr/>
          <p:nvPr/>
        </p:nvSpPr>
        <p:spPr>
          <a:xfrm>
            <a:off x="354677" y="5377391"/>
            <a:ext cx="1215292" cy="357313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364B35A-D295-437B-A32E-5454992F0291}"/>
              </a:ext>
            </a:extLst>
          </p:cNvPr>
          <p:cNvSpPr txBox="1"/>
          <p:nvPr/>
        </p:nvSpPr>
        <p:spPr>
          <a:xfrm>
            <a:off x="767660" y="5443772"/>
            <a:ext cx="425116" cy="2500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목욕</a:t>
            </a:r>
            <a:endParaRPr lang="en-US" altLang="ko-KR" sz="1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모서리가 둥근 직사각형 33">
            <a:extLst>
              <a:ext uri="{FF2B5EF4-FFF2-40B4-BE49-F238E27FC236}">
                <a16:creationId xmlns:a16="http://schemas.microsoft.com/office/drawing/2014/main" id="{C3EF9DE8-27EA-4685-9731-D162093013CB}"/>
              </a:ext>
            </a:extLst>
          </p:cNvPr>
          <p:cNvSpPr/>
          <p:nvPr/>
        </p:nvSpPr>
        <p:spPr>
          <a:xfrm>
            <a:off x="2056340" y="5341511"/>
            <a:ext cx="1277443" cy="402272"/>
          </a:xfrm>
          <a:prstGeom prst="roundRect">
            <a:avLst>
              <a:gd name="adj" fmla="val 16511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8" name="모서리가 둥근 직사각형 33">
            <a:extLst>
              <a:ext uri="{FF2B5EF4-FFF2-40B4-BE49-F238E27FC236}">
                <a16:creationId xmlns:a16="http://schemas.microsoft.com/office/drawing/2014/main" id="{A6FB66DA-9FB1-4BC9-B5EC-938CB7E6AB2B}"/>
              </a:ext>
            </a:extLst>
          </p:cNvPr>
          <p:cNvSpPr/>
          <p:nvPr/>
        </p:nvSpPr>
        <p:spPr>
          <a:xfrm>
            <a:off x="2110228" y="5365003"/>
            <a:ext cx="1169667" cy="355287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A80A98A-D45B-445A-9876-C99DFEF41BBA}"/>
              </a:ext>
            </a:extLst>
          </p:cNvPr>
          <p:cNvSpPr txBox="1"/>
          <p:nvPr/>
        </p:nvSpPr>
        <p:spPr>
          <a:xfrm>
            <a:off x="2395139" y="5396451"/>
            <a:ext cx="599844" cy="297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A3_7</a:t>
            </a:r>
          </a:p>
        </p:txBody>
      </p:sp>
      <p:sp>
        <p:nvSpPr>
          <p:cNvPr id="252" name="모서리가 둥근 직사각형 33">
            <a:extLst>
              <a:ext uri="{FF2B5EF4-FFF2-40B4-BE49-F238E27FC236}">
                <a16:creationId xmlns:a16="http://schemas.microsoft.com/office/drawing/2014/main" id="{7C3311B4-BD35-485C-AF66-E9C83D145BA8}"/>
              </a:ext>
            </a:extLst>
          </p:cNvPr>
          <p:cNvSpPr/>
          <p:nvPr/>
        </p:nvSpPr>
        <p:spPr>
          <a:xfrm>
            <a:off x="354409" y="5884322"/>
            <a:ext cx="1219466" cy="357313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F53E41B2-BDED-46D4-8969-23962D0E08A3}"/>
              </a:ext>
            </a:extLst>
          </p:cNvPr>
          <p:cNvSpPr txBox="1"/>
          <p:nvPr/>
        </p:nvSpPr>
        <p:spPr>
          <a:xfrm>
            <a:off x="641824" y="5940069"/>
            <a:ext cx="665567" cy="2500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공연관람</a:t>
            </a:r>
            <a:endParaRPr lang="en-US" altLang="ko-KR" sz="1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5" name="모서리가 둥근 직사각형 33">
            <a:extLst>
              <a:ext uri="{FF2B5EF4-FFF2-40B4-BE49-F238E27FC236}">
                <a16:creationId xmlns:a16="http://schemas.microsoft.com/office/drawing/2014/main" id="{63663421-3D06-438D-AF0E-1C92A9D195A4}"/>
              </a:ext>
            </a:extLst>
          </p:cNvPr>
          <p:cNvSpPr/>
          <p:nvPr/>
        </p:nvSpPr>
        <p:spPr>
          <a:xfrm>
            <a:off x="2050936" y="5883869"/>
            <a:ext cx="1277443" cy="402272"/>
          </a:xfrm>
          <a:prstGeom prst="roundRect">
            <a:avLst>
              <a:gd name="adj" fmla="val 16511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6" name="모서리가 둥근 직사각형 33">
            <a:extLst>
              <a:ext uri="{FF2B5EF4-FFF2-40B4-BE49-F238E27FC236}">
                <a16:creationId xmlns:a16="http://schemas.microsoft.com/office/drawing/2014/main" id="{2CF1AF77-94F9-4DA7-AA61-6AF11518E58A}"/>
              </a:ext>
            </a:extLst>
          </p:cNvPr>
          <p:cNvSpPr/>
          <p:nvPr/>
        </p:nvSpPr>
        <p:spPr>
          <a:xfrm>
            <a:off x="2104824" y="5907361"/>
            <a:ext cx="1169667" cy="355287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47C9851-ABC2-477B-ABD7-7E92F42D98DF}"/>
              </a:ext>
            </a:extLst>
          </p:cNvPr>
          <p:cNvSpPr txBox="1"/>
          <p:nvPr/>
        </p:nvSpPr>
        <p:spPr>
          <a:xfrm>
            <a:off x="2389735" y="5928736"/>
            <a:ext cx="599844" cy="297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A3_9</a:t>
            </a:r>
          </a:p>
        </p:txBody>
      </p:sp>
      <p:sp>
        <p:nvSpPr>
          <p:cNvPr id="263" name="모서리가 둥근 직사각형 33">
            <a:extLst>
              <a:ext uri="{FF2B5EF4-FFF2-40B4-BE49-F238E27FC236}">
                <a16:creationId xmlns:a16="http://schemas.microsoft.com/office/drawing/2014/main" id="{18C85F23-98F4-43D6-98AE-27101E6741DA}"/>
              </a:ext>
            </a:extLst>
          </p:cNvPr>
          <p:cNvSpPr/>
          <p:nvPr/>
        </p:nvSpPr>
        <p:spPr>
          <a:xfrm>
            <a:off x="2062812" y="6351053"/>
            <a:ext cx="1277443" cy="402272"/>
          </a:xfrm>
          <a:prstGeom prst="roundRect">
            <a:avLst>
              <a:gd name="adj" fmla="val 16511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4" name="모서리가 둥근 직사각형 33">
            <a:extLst>
              <a:ext uri="{FF2B5EF4-FFF2-40B4-BE49-F238E27FC236}">
                <a16:creationId xmlns:a16="http://schemas.microsoft.com/office/drawing/2014/main" id="{D1F700CE-6AA3-4F18-AA4D-41C10C707E54}"/>
              </a:ext>
            </a:extLst>
          </p:cNvPr>
          <p:cNvSpPr/>
          <p:nvPr/>
        </p:nvSpPr>
        <p:spPr>
          <a:xfrm>
            <a:off x="2116700" y="6374545"/>
            <a:ext cx="1169667" cy="355287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ABB40E36-B7E7-40B8-ACBC-47292AD216AF}"/>
              </a:ext>
            </a:extLst>
          </p:cNvPr>
          <p:cNvSpPr txBox="1"/>
          <p:nvPr/>
        </p:nvSpPr>
        <p:spPr>
          <a:xfrm>
            <a:off x="2351117" y="6393739"/>
            <a:ext cx="700834" cy="297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A3_10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4375541-53BE-45C6-A3B0-2C37F59B4448}"/>
              </a:ext>
            </a:extLst>
          </p:cNvPr>
          <p:cNvSpPr/>
          <p:nvPr/>
        </p:nvSpPr>
        <p:spPr>
          <a:xfrm>
            <a:off x="327077" y="1263947"/>
            <a:ext cx="1914307" cy="310029"/>
          </a:xfrm>
          <a:prstGeom prst="rect">
            <a:avLst/>
          </a:prstGeom>
          <a:solidFill>
            <a:srgbClr val="66738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77DF856-D9D3-4154-BB7E-A72551F74BB9}"/>
              </a:ext>
            </a:extLst>
          </p:cNvPr>
          <p:cNvCxnSpPr>
            <a:cxnSpLocks/>
          </p:cNvCxnSpPr>
          <p:nvPr/>
        </p:nvCxnSpPr>
        <p:spPr>
          <a:xfrm>
            <a:off x="382220" y="1613849"/>
            <a:ext cx="2574982" cy="0"/>
          </a:xfrm>
          <a:prstGeom prst="line">
            <a:avLst/>
          </a:prstGeom>
          <a:ln w="15875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AA3088D-D2BE-48A6-857A-4E20D09A1015}"/>
              </a:ext>
            </a:extLst>
          </p:cNvPr>
          <p:cNvSpPr txBox="1"/>
          <p:nvPr/>
        </p:nvSpPr>
        <p:spPr>
          <a:xfrm>
            <a:off x="303787" y="1267152"/>
            <a:ext cx="1377300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Mapping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37E8E3F-D7F3-49B9-B885-BC466EF3C761}"/>
              </a:ext>
            </a:extLst>
          </p:cNvPr>
          <p:cNvSpPr txBox="1"/>
          <p:nvPr/>
        </p:nvSpPr>
        <p:spPr>
          <a:xfrm>
            <a:off x="371509" y="1665268"/>
            <a:ext cx="22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신한카드 데이터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‘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가맹업종 소분류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2C362C-DC09-4F41-B1EB-390A0422ABE3}"/>
              </a:ext>
            </a:extLst>
          </p:cNvPr>
          <p:cNvSpPr/>
          <p:nvPr/>
        </p:nvSpPr>
        <p:spPr>
          <a:xfrm>
            <a:off x="371509" y="1891890"/>
            <a:ext cx="2095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국민여행조사 데이터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‘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여행활동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00417B5-A117-4DFA-9C32-CA1A69ABF816}"/>
              </a:ext>
            </a:extLst>
          </p:cNvPr>
          <p:cNvSpPr/>
          <p:nvPr/>
        </p:nvSpPr>
        <p:spPr>
          <a:xfrm>
            <a:off x="361142" y="1724487"/>
            <a:ext cx="36000" cy="161579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D83F1AC-75EE-4BAE-B27F-6B353FB3D7BA}"/>
              </a:ext>
            </a:extLst>
          </p:cNvPr>
          <p:cNvSpPr/>
          <p:nvPr/>
        </p:nvSpPr>
        <p:spPr>
          <a:xfrm>
            <a:off x="361142" y="1950896"/>
            <a:ext cx="36000" cy="161579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F98450D-55FA-4C65-BFEC-C23D0C2416FB}"/>
              </a:ext>
            </a:extLst>
          </p:cNvPr>
          <p:cNvSpPr/>
          <p:nvPr/>
        </p:nvSpPr>
        <p:spPr>
          <a:xfrm>
            <a:off x="4059105" y="1761407"/>
            <a:ext cx="17283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유사도가 높은 변수 간 매핑</a:t>
            </a:r>
            <a:endParaRPr lang="en-US" altLang="ko-KR" sz="10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AF7D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487363E-91A7-485B-8683-BB4CC0C19C0D}"/>
              </a:ext>
            </a:extLst>
          </p:cNvPr>
          <p:cNvGrpSpPr/>
          <p:nvPr/>
        </p:nvGrpSpPr>
        <p:grpSpPr>
          <a:xfrm flipH="1">
            <a:off x="3959394" y="1730502"/>
            <a:ext cx="150685" cy="296552"/>
            <a:chOff x="4361479" y="3218369"/>
            <a:chExt cx="186041" cy="2807781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68DE1126-3129-4342-82BF-07A1E7DF61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6242" y="3218369"/>
              <a:ext cx="0" cy="2807781"/>
            </a:xfrm>
            <a:prstGeom prst="line">
              <a:avLst/>
            </a:prstGeom>
            <a:ln w="1270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144FC103-1410-40A7-A150-9D9878CB6E6C}"/>
                </a:ext>
              </a:extLst>
            </p:cNvPr>
            <p:cNvCxnSpPr>
              <a:cxnSpLocks/>
            </p:cNvCxnSpPr>
            <p:nvPr/>
          </p:nvCxnSpPr>
          <p:spPr>
            <a:xfrm>
              <a:off x="4361479" y="3227894"/>
              <a:ext cx="186041" cy="0"/>
            </a:xfrm>
            <a:prstGeom prst="line">
              <a:avLst/>
            </a:prstGeom>
            <a:ln w="1270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CCF10CF7-87E0-4078-82FF-C1CEB2CC5E10}"/>
                </a:ext>
              </a:extLst>
            </p:cNvPr>
            <p:cNvCxnSpPr>
              <a:cxnSpLocks/>
            </p:cNvCxnSpPr>
            <p:nvPr/>
          </p:nvCxnSpPr>
          <p:spPr>
            <a:xfrm>
              <a:off x="4361479" y="6020307"/>
              <a:ext cx="186041" cy="0"/>
            </a:xfrm>
            <a:prstGeom prst="line">
              <a:avLst/>
            </a:prstGeom>
            <a:ln w="1270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6C97113-F3F8-4FAE-91FB-FB2B42CCCF13}"/>
              </a:ext>
            </a:extLst>
          </p:cNvPr>
          <p:cNvGrpSpPr/>
          <p:nvPr/>
        </p:nvGrpSpPr>
        <p:grpSpPr>
          <a:xfrm>
            <a:off x="1768045" y="2602346"/>
            <a:ext cx="222151" cy="66233"/>
            <a:chOff x="6725641" y="3682678"/>
            <a:chExt cx="268803" cy="80142"/>
          </a:xfrm>
        </p:grpSpPr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3379A347-7BAF-4748-B4D2-268C2B1B17F3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4FC8DB42-3FF4-4F7B-9006-50C2870A03CD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2F10B70-2FF0-488E-93D2-2E1D03D3FF41}"/>
              </a:ext>
            </a:extLst>
          </p:cNvPr>
          <p:cNvGrpSpPr/>
          <p:nvPr/>
        </p:nvGrpSpPr>
        <p:grpSpPr>
          <a:xfrm>
            <a:off x="1768045" y="3881900"/>
            <a:ext cx="222151" cy="66233"/>
            <a:chOff x="6725641" y="3682678"/>
            <a:chExt cx="268803" cy="80142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470FBA6-E51F-4ED9-8AE4-23CADEC2E5F0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D34349CA-7E81-463E-8E51-7B980D2702DF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1A70027-7BEE-41C4-B291-F6BC40F6DA41}"/>
              </a:ext>
            </a:extLst>
          </p:cNvPr>
          <p:cNvGrpSpPr/>
          <p:nvPr/>
        </p:nvGrpSpPr>
        <p:grpSpPr>
          <a:xfrm>
            <a:off x="1768045" y="4949725"/>
            <a:ext cx="222151" cy="66233"/>
            <a:chOff x="6725641" y="3682678"/>
            <a:chExt cx="268803" cy="80142"/>
          </a:xfrm>
        </p:grpSpPr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ECA8C905-DC8B-4D07-8BD8-66FC5C6ABFCD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F54F6E5C-7E16-439A-8570-DF7581856EAF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DF7E1B8-E1B2-4E58-A36F-6A4903524E36}"/>
              </a:ext>
            </a:extLst>
          </p:cNvPr>
          <p:cNvGrpSpPr/>
          <p:nvPr/>
        </p:nvGrpSpPr>
        <p:grpSpPr>
          <a:xfrm>
            <a:off x="1768045" y="5488306"/>
            <a:ext cx="222151" cy="66233"/>
            <a:chOff x="6725641" y="3682678"/>
            <a:chExt cx="268803" cy="80142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A7039DE9-F0BE-436D-A57F-14F9AB3821FC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ED8FF21E-5634-4DB8-B02A-8F64AA8EB74E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9685DAD-939E-46AD-A861-32DDAA9C68D0}"/>
              </a:ext>
            </a:extLst>
          </p:cNvPr>
          <p:cNvGrpSpPr/>
          <p:nvPr/>
        </p:nvGrpSpPr>
        <p:grpSpPr>
          <a:xfrm>
            <a:off x="1768045" y="6053694"/>
            <a:ext cx="222151" cy="66233"/>
            <a:chOff x="6725641" y="3682678"/>
            <a:chExt cx="268803" cy="80142"/>
          </a:xfrm>
        </p:grpSpPr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53E6B20D-23F3-4AB9-8B95-D5B8D8D99829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935E50-3F3B-4052-AC9F-37415237909D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23AC6D36-76CA-42DC-B32D-A74996A39B63}"/>
              </a:ext>
            </a:extLst>
          </p:cNvPr>
          <p:cNvGrpSpPr/>
          <p:nvPr/>
        </p:nvGrpSpPr>
        <p:grpSpPr>
          <a:xfrm>
            <a:off x="1768045" y="6454534"/>
            <a:ext cx="222151" cy="66233"/>
            <a:chOff x="6725641" y="3682678"/>
            <a:chExt cx="268803" cy="80142"/>
          </a:xfrm>
        </p:grpSpPr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16C1DB08-C573-4814-B8DD-4D1452C859B9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545168F8-D8BA-47E8-BFDA-579DC3465A96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2F2B329-E310-475D-B75B-9537F7843933}"/>
              </a:ext>
            </a:extLst>
          </p:cNvPr>
          <p:cNvGrpSpPr/>
          <p:nvPr/>
        </p:nvGrpSpPr>
        <p:grpSpPr>
          <a:xfrm>
            <a:off x="6474712" y="4025638"/>
            <a:ext cx="222151" cy="66233"/>
            <a:chOff x="6725641" y="3682678"/>
            <a:chExt cx="268803" cy="80142"/>
          </a:xfrm>
        </p:grpSpPr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A3AA3854-725C-46D7-B4AB-1C8C2F85A146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B96DB316-F00D-4B99-9485-9BA75F977133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59F2ECCA-92C3-453E-BAEB-F96634B53C51}"/>
              </a:ext>
            </a:extLst>
          </p:cNvPr>
          <p:cNvGrpSpPr/>
          <p:nvPr/>
        </p:nvGrpSpPr>
        <p:grpSpPr>
          <a:xfrm>
            <a:off x="6474712" y="2540855"/>
            <a:ext cx="222151" cy="66233"/>
            <a:chOff x="6725641" y="3682678"/>
            <a:chExt cx="268803" cy="80142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B36C6DEE-831D-4563-BA2E-4B63577612A1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E9B79D92-1CDC-4EEF-965E-A39EB7A42B12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모서리가 둥근 직사각형 33">
            <a:extLst>
              <a:ext uri="{FF2B5EF4-FFF2-40B4-BE49-F238E27FC236}">
                <a16:creationId xmlns:a16="http://schemas.microsoft.com/office/drawing/2014/main" id="{13350AA9-451F-40B9-BFC8-7B96D999AD44}"/>
              </a:ext>
            </a:extLst>
          </p:cNvPr>
          <p:cNvSpPr/>
          <p:nvPr/>
        </p:nvSpPr>
        <p:spPr>
          <a:xfrm>
            <a:off x="4906011" y="4930142"/>
            <a:ext cx="1215291" cy="357314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03BAE0-1D09-411F-8BB4-3F4382DA54A4}"/>
              </a:ext>
            </a:extLst>
          </p:cNvPr>
          <p:cNvSpPr txBox="1"/>
          <p:nvPr/>
        </p:nvSpPr>
        <p:spPr>
          <a:xfrm>
            <a:off x="4993876" y="4988472"/>
            <a:ext cx="1039563" cy="2579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사진촬영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D2DFD86-4012-4AED-A5A7-136200282E2F}"/>
              </a:ext>
            </a:extLst>
          </p:cNvPr>
          <p:cNvGrpSpPr/>
          <p:nvPr/>
        </p:nvGrpSpPr>
        <p:grpSpPr>
          <a:xfrm>
            <a:off x="4870123" y="5706877"/>
            <a:ext cx="1277443" cy="402272"/>
            <a:chOff x="457319" y="1984822"/>
            <a:chExt cx="2191120" cy="668565"/>
          </a:xfrm>
        </p:grpSpPr>
        <p:sp>
          <p:nvSpPr>
            <p:cNvPr id="156" name="모서리가 둥근 직사각형 33">
              <a:extLst>
                <a:ext uri="{FF2B5EF4-FFF2-40B4-BE49-F238E27FC236}">
                  <a16:creationId xmlns:a16="http://schemas.microsoft.com/office/drawing/2014/main" id="{B9EDAA38-9708-4A1B-ACB5-CFF26FD23991}"/>
                </a:ext>
              </a:extLst>
            </p:cNvPr>
            <p:cNvSpPr/>
            <p:nvPr/>
          </p:nvSpPr>
          <p:spPr>
            <a:xfrm>
              <a:off x="457319" y="1984822"/>
              <a:ext cx="2191120" cy="668565"/>
            </a:xfrm>
            <a:prstGeom prst="roundRect">
              <a:avLst>
                <a:gd name="adj" fmla="val 16511"/>
              </a:avLst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7" name="모서리가 둥근 직사각형 33">
              <a:extLst>
                <a:ext uri="{FF2B5EF4-FFF2-40B4-BE49-F238E27FC236}">
                  <a16:creationId xmlns:a16="http://schemas.microsoft.com/office/drawing/2014/main" id="{38AF6F4F-BDAA-4757-8530-64202ACD60F6}"/>
                </a:ext>
              </a:extLst>
            </p:cNvPr>
            <p:cNvSpPr/>
            <p:nvPr/>
          </p:nvSpPr>
          <p:spPr>
            <a:xfrm>
              <a:off x="549750" y="2023865"/>
              <a:ext cx="2006258" cy="59047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5C90F9A-96E7-4377-B000-F8F0989C664F}"/>
                </a:ext>
              </a:extLst>
            </p:cNvPr>
            <p:cNvSpPr txBox="1"/>
            <p:nvPr/>
          </p:nvSpPr>
          <p:spPr>
            <a:xfrm>
              <a:off x="1038440" y="2089189"/>
              <a:ext cx="1028876" cy="49425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300" b="1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A3_1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925DFB7-41EB-47DD-B020-89FC62163499}"/>
              </a:ext>
            </a:extLst>
          </p:cNvPr>
          <p:cNvGrpSpPr/>
          <p:nvPr/>
        </p:nvGrpSpPr>
        <p:grpSpPr>
          <a:xfrm rot="5400000">
            <a:off x="5418988" y="5499559"/>
            <a:ext cx="222151" cy="66233"/>
            <a:chOff x="6725641" y="3682678"/>
            <a:chExt cx="268803" cy="80142"/>
          </a:xfrm>
        </p:grpSpPr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8C4ACA9E-FDD7-4F7F-A8AF-925CD50E562C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13417287-F845-452D-B853-EA596A0705D3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0CC8B43-5B06-4ACF-84B4-EB51BCDA7EDF}"/>
              </a:ext>
            </a:extLst>
          </p:cNvPr>
          <p:cNvGrpSpPr/>
          <p:nvPr/>
        </p:nvGrpSpPr>
        <p:grpSpPr>
          <a:xfrm>
            <a:off x="7541916" y="478366"/>
            <a:ext cx="1892061" cy="1004878"/>
            <a:chOff x="7131965" y="618981"/>
            <a:chExt cx="2159157" cy="1146733"/>
          </a:xfrm>
        </p:grpSpPr>
        <p:pic>
          <p:nvPicPr>
            <p:cNvPr id="159" name="Picture 2" descr="카드 사용카드 결제 무료 아이콘 의 iOS7 Minimal Icons">
              <a:extLst>
                <a:ext uri="{FF2B5EF4-FFF2-40B4-BE49-F238E27FC236}">
                  <a16:creationId xmlns:a16="http://schemas.microsoft.com/office/drawing/2014/main" id="{071CF6F5-E51B-4D12-955E-8FE0ED76E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55988">
              <a:off x="7537710" y="664011"/>
              <a:ext cx="363101" cy="36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7421F8C2-AC5E-4A9A-8E5C-87E5BD2273DB}"/>
                </a:ext>
              </a:extLst>
            </p:cNvPr>
            <p:cNvGrpSpPr/>
            <p:nvPr/>
          </p:nvGrpSpPr>
          <p:grpSpPr>
            <a:xfrm>
              <a:off x="7131965" y="618981"/>
              <a:ext cx="2159157" cy="1125489"/>
              <a:chOff x="10853285" y="3800999"/>
              <a:chExt cx="4465263" cy="2327578"/>
            </a:xfrm>
          </p:grpSpPr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53420918-EECA-45D6-9E01-C2D81CA5BEF8}"/>
                  </a:ext>
                </a:extLst>
              </p:cNvPr>
              <p:cNvSpPr/>
              <p:nvPr/>
            </p:nvSpPr>
            <p:spPr>
              <a:xfrm>
                <a:off x="10853285" y="3800999"/>
                <a:ext cx="2327576" cy="2327576"/>
              </a:xfrm>
              <a:prstGeom prst="ellipse">
                <a:avLst/>
              </a:prstGeom>
              <a:noFill/>
              <a:ln w="19050">
                <a:solidFill>
                  <a:srgbClr val="6673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2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AF01FB7A-9FE2-48FF-9C5B-B2A6DF7C849E}"/>
                  </a:ext>
                </a:extLst>
              </p:cNvPr>
              <p:cNvSpPr/>
              <p:nvPr/>
            </p:nvSpPr>
            <p:spPr>
              <a:xfrm>
                <a:off x="12990973" y="3801001"/>
                <a:ext cx="2327575" cy="2327576"/>
              </a:xfrm>
              <a:prstGeom prst="ellipse">
                <a:avLst/>
              </a:prstGeom>
              <a:noFill/>
              <a:ln w="19050">
                <a:solidFill>
                  <a:srgbClr val="6673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58950BC-CB46-4CE7-85DD-B3BD490CF233}"/>
                </a:ext>
              </a:extLst>
            </p:cNvPr>
            <p:cNvSpPr txBox="1"/>
            <p:nvPr/>
          </p:nvSpPr>
          <p:spPr>
            <a:xfrm>
              <a:off x="7170382" y="994776"/>
              <a:ext cx="1090626" cy="770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50" b="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신한카드</a:t>
              </a:r>
              <a:endParaRPr lang="en-US" altLang="ko-KR" sz="1050" b="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050" b="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050" b="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가맹점 업종 </a:t>
              </a:r>
              <a:endParaRPr lang="en-US" altLang="ko-KR" sz="1050" b="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50" b="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소분류</a:t>
              </a:r>
              <a:r>
                <a:rPr lang="en-US" altLang="ko-KR" sz="1050" b="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endParaRPr lang="en-US" sz="1000" b="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F974F1E-A84D-4A71-A98A-AD13BBF2C9B0}"/>
                </a:ext>
              </a:extLst>
            </p:cNvPr>
            <p:cNvSpPr txBox="1"/>
            <p:nvPr/>
          </p:nvSpPr>
          <p:spPr>
            <a:xfrm>
              <a:off x="8189466" y="1035662"/>
              <a:ext cx="1077819" cy="558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50" b="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국민여행조사</a:t>
              </a:r>
              <a:endParaRPr lang="en-US" altLang="ko-KR" sz="1050" b="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100" b="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100" b="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여행활동</a:t>
              </a:r>
              <a:r>
                <a:rPr lang="en-US" altLang="ko-KR" sz="1100" b="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endParaRPr lang="en-US" sz="1100" b="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86" name="Picture 4" descr="luggage, baggage, Briefcases, Trips, suitcase, trip icon">
              <a:extLst>
                <a:ext uri="{FF2B5EF4-FFF2-40B4-BE49-F238E27FC236}">
                  <a16:creationId xmlns:a16="http://schemas.microsoft.com/office/drawing/2014/main" id="{F32CD2CA-7CB3-4D63-AF29-26545CA95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7525" y="640801"/>
              <a:ext cx="384971" cy="384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1" name="모서리가 둥근 직사각형 33">
            <a:extLst>
              <a:ext uri="{FF2B5EF4-FFF2-40B4-BE49-F238E27FC236}">
                <a16:creationId xmlns:a16="http://schemas.microsoft.com/office/drawing/2014/main" id="{9CB679F7-30B9-405D-9F72-D540A291582A}"/>
              </a:ext>
            </a:extLst>
          </p:cNvPr>
          <p:cNvSpPr/>
          <p:nvPr/>
        </p:nvSpPr>
        <p:spPr>
          <a:xfrm>
            <a:off x="288637" y="6309391"/>
            <a:ext cx="1343225" cy="444070"/>
          </a:xfrm>
          <a:prstGeom prst="roundRect">
            <a:avLst>
              <a:gd name="adj" fmla="val 16511"/>
            </a:avLst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모서리가 둥근 직사각형 33">
            <a:extLst>
              <a:ext uri="{FF2B5EF4-FFF2-40B4-BE49-F238E27FC236}">
                <a16:creationId xmlns:a16="http://schemas.microsoft.com/office/drawing/2014/main" id="{720DEB63-B7AB-46EC-85DA-AE0A7D6266AB}"/>
              </a:ext>
            </a:extLst>
          </p:cNvPr>
          <p:cNvSpPr/>
          <p:nvPr/>
        </p:nvSpPr>
        <p:spPr>
          <a:xfrm>
            <a:off x="354409" y="6361454"/>
            <a:ext cx="1219466" cy="357313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A0CD5A0-E8A9-4E1A-A1F5-ECBC8BD50630}"/>
              </a:ext>
            </a:extLst>
          </p:cNvPr>
          <p:cNvSpPr txBox="1"/>
          <p:nvPr/>
        </p:nvSpPr>
        <p:spPr>
          <a:xfrm>
            <a:off x="503968" y="6417201"/>
            <a:ext cx="941284" cy="2500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운동경기 관람</a:t>
            </a:r>
            <a:endParaRPr lang="en-US" altLang="ko-KR" sz="1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72A424-8077-4C24-BC79-CDCD4828E757}"/>
              </a:ext>
            </a:extLst>
          </p:cNvPr>
          <p:cNvSpPr/>
          <p:nvPr/>
        </p:nvSpPr>
        <p:spPr>
          <a:xfrm>
            <a:off x="3258887" y="2585871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2B558685-AD16-401A-8CA9-D878EFC6B7E7}"/>
              </a:ext>
            </a:extLst>
          </p:cNvPr>
          <p:cNvSpPr/>
          <p:nvPr/>
        </p:nvSpPr>
        <p:spPr>
          <a:xfrm>
            <a:off x="3277547" y="3815786"/>
            <a:ext cx="12747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스포츠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레포츠 활동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6520F81-31F0-4506-B52F-7B9FF9D6A8A5}"/>
              </a:ext>
            </a:extLst>
          </p:cNvPr>
          <p:cNvSpPr/>
          <p:nvPr/>
        </p:nvSpPr>
        <p:spPr>
          <a:xfrm>
            <a:off x="3258887" y="4872815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음식관광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B520CA5-23D4-4F7C-905E-4E6AB052FB72}"/>
              </a:ext>
            </a:extLst>
          </p:cNvPr>
          <p:cNvSpPr/>
          <p:nvPr/>
        </p:nvSpPr>
        <p:spPr>
          <a:xfrm>
            <a:off x="3258887" y="5410949"/>
            <a:ext cx="8194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온천 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스파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E4283F4-E8A8-4165-BFE3-0CDC3502ED98}"/>
              </a:ext>
            </a:extLst>
          </p:cNvPr>
          <p:cNvSpPr/>
          <p:nvPr/>
        </p:nvSpPr>
        <p:spPr>
          <a:xfrm>
            <a:off x="3258887" y="5949083"/>
            <a:ext cx="13163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문화예술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공연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전시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CC6E94-5733-42B6-90AE-CF7310E4E78C}"/>
              </a:ext>
            </a:extLst>
          </p:cNvPr>
          <p:cNvSpPr/>
          <p:nvPr/>
        </p:nvSpPr>
        <p:spPr>
          <a:xfrm>
            <a:off x="3258887" y="6424814"/>
            <a:ext cx="11192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스포츠 경기 관람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4A6E5E0-337E-41A0-9EC0-BF0B3F300FFF}"/>
              </a:ext>
            </a:extLst>
          </p:cNvPr>
          <p:cNvSpPr/>
          <p:nvPr/>
        </p:nvSpPr>
        <p:spPr>
          <a:xfrm>
            <a:off x="8514989" y="2255286"/>
            <a:ext cx="9733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카지노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경마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))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23465D9-61B6-48FD-A281-31727EAEEADC}"/>
              </a:ext>
            </a:extLst>
          </p:cNvPr>
          <p:cNvSpPr/>
          <p:nvPr/>
        </p:nvSpPr>
        <p:spPr>
          <a:xfrm>
            <a:off x="8514989" y="2739583"/>
            <a:ext cx="8595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유흥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오락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))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761DAF6-FF48-4BF5-B5BF-ACA3500775F5}"/>
              </a:ext>
            </a:extLst>
          </p:cNvPr>
          <p:cNvSpPr/>
          <p:nvPr/>
        </p:nvSpPr>
        <p:spPr>
          <a:xfrm>
            <a:off x="8514989" y="3393978"/>
            <a:ext cx="1159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 및 풍경감상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A300111-A308-44E6-BD9C-6940FB5C15C9}"/>
              </a:ext>
            </a:extLst>
          </p:cNvPr>
          <p:cNvSpPr/>
          <p:nvPr/>
        </p:nvSpPr>
        <p:spPr>
          <a:xfrm>
            <a:off x="8514989" y="3852246"/>
            <a:ext cx="11192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역사 유적지 방문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746BD14-D207-4E64-86A1-62CF136EA478}"/>
              </a:ext>
            </a:extLst>
          </p:cNvPr>
          <p:cNvSpPr/>
          <p:nvPr/>
        </p:nvSpPr>
        <p:spPr>
          <a:xfrm>
            <a:off x="8514989" y="4334120"/>
            <a:ext cx="1236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테마파크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놀이시설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1489C86-7F20-4E99-B3BD-809B4B279AA1}"/>
              </a:ext>
            </a:extLst>
          </p:cNvPr>
          <p:cNvSpPr/>
          <p:nvPr/>
        </p:nvSpPr>
        <p:spPr>
          <a:xfrm>
            <a:off x="8514989" y="5303615"/>
            <a:ext cx="13885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지역축제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참가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714117A-C6B3-41FB-A7A6-591D36CFEA22}"/>
              </a:ext>
            </a:extLst>
          </p:cNvPr>
          <p:cNvSpPr/>
          <p:nvPr/>
        </p:nvSpPr>
        <p:spPr>
          <a:xfrm>
            <a:off x="8514989" y="5768181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시티투어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28CF6EF6-6012-40D9-B98E-C540E5DD37C3}"/>
              </a:ext>
            </a:extLst>
          </p:cNvPr>
          <p:cNvSpPr/>
          <p:nvPr/>
        </p:nvSpPr>
        <p:spPr>
          <a:xfrm>
            <a:off x="8514989" y="6297083"/>
            <a:ext cx="1233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드라마 촬영지 방문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480FF3E-D46E-42D5-8B61-B6C1008B33C3}"/>
              </a:ext>
            </a:extLst>
          </p:cNvPr>
          <p:cNvSpPr/>
          <p:nvPr/>
        </p:nvSpPr>
        <p:spPr>
          <a:xfrm>
            <a:off x="8514989" y="4792388"/>
            <a:ext cx="7906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휴식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휴양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452CA78-B610-4AF2-86FF-2A42F13F8B64}"/>
              </a:ext>
            </a:extLst>
          </p:cNvPr>
          <p:cNvSpPr/>
          <p:nvPr/>
        </p:nvSpPr>
        <p:spPr>
          <a:xfrm>
            <a:off x="4985302" y="6173972"/>
            <a:ext cx="10470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풍경 감상</a:t>
            </a:r>
            <a:r>
              <a:rPr lang="en-US" altLang="ko-KR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86021096-765F-4FDA-980D-D6F425A78AAA}"/>
              </a:ext>
            </a:extLst>
          </p:cNvPr>
          <p:cNvGrpSpPr/>
          <p:nvPr/>
        </p:nvGrpSpPr>
        <p:grpSpPr>
          <a:xfrm>
            <a:off x="8458221" y="1181336"/>
            <a:ext cx="59451" cy="284200"/>
            <a:chOff x="1202263" y="3663930"/>
            <a:chExt cx="59451" cy="284200"/>
          </a:xfrm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027DFCE4-AC20-42E1-B34D-67FC3DDFE197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5D4915F7-E01A-4A70-84DC-B5A99061C799}"/>
                </a:ext>
              </a:extLst>
            </p:cNvPr>
            <p:cNvCxnSpPr>
              <a:cxnSpLocks/>
            </p:cNvCxnSpPr>
            <p:nvPr/>
          </p:nvCxnSpPr>
          <p:spPr>
            <a:xfrm>
              <a:off x="1229832" y="3663930"/>
              <a:ext cx="0" cy="260940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E35B4AC-6F4A-450B-8A5E-A21BFB0648DC}"/>
              </a:ext>
            </a:extLst>
          </p:cNvPr>
          <p:cNvSpPr/>
          <p:nvPr/>
        </p:nvSpPr>
        <p:spPr>
          <a:xfrm>
            <a:off x="8132039" y="1468331"/>
            <a:ext cx="7184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Mapping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0FCCEFF8-CF79-445A-9F24-2BC8B3A6B3EF}"/>
              </a:ext>
            </a:extLst>
          </p:cNvPr>
          <p:cNvSpPr txBox="1"/>
          <p:nvPr/>
        </p:nvSpPr>
        <p:spPr>
          <a:xfrm>
            <a:off x="2566062" y="1665268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‘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여행지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내 활동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1424734-83EA-482C-B9A6-A751E32A3466}"/>
              </a:ext>
            </a:extLst>
          </p:cNvPr>
          <p:cNvSpPr txBox="1"/>
          <p:nvPr/>
        </p:nvSpPr>
        <p:spPr>
          <a:xfrm>
            <a:off x="2566062" y="1906790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‘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여행활동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</a:t>
            </a:r>
          </a:p>
        </p:txBody>
      </p:sp>
      <p:sp>
        <p:nvSpPr>
          <p:cNvPr id="185" name="Slide Number Placeholder 5">
            <a:extLst>
              <a:ext uri="{FF2B5EF4-FFF2-40B4-BE49-F238E27FC236}">
                <a16:creationId xmlns:a16="http://schemas.microsoft.com/office/drawing/2014/main" id="{7C00A32A-F595-4BA4-A71C-C6E4DB0D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09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54960096-499F-4543-9893-B9400B872BF2}"/>
              </a:ext>
            </a:extLst>
          </p:cNvPr>
          <p:cNvSpPr/>
          <p:nvPr/>
        </p:nvSpPr>
        <p:spPr>
          <a:xfrm>
            <a:off x="503784" y="5996260"/>
            <a:ext cx="1126854" cy="134579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78EC7C7-E0C1-4F4C-BE80-731FFF62349D}"/>
              </a:ext>
            </a:extLst>
          </p:cNvPr>
          <p:cNvSpPr/>
          <p:nvPr/>
        </p:nvSpPr>
        <p:spPr>
          <a:xfrm>
            <a:off x="480781" y="1921324"/>
            <a:ext cx="2079539" cy="115289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349D6E-232C-4B5C-BD05-5F75507D0941}"/>
              </a:ext>
            </a:extLst>
          </p:cNvPr>
          <p:cNvSpPr/>
          <p:nvPr/>
        </p:nvSpPr>
        <p:spPr>
          <a:xfrm>
            <a:off x="480781" y="3887803"/>
            <a:ext cx="2473664" cy="115289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B239BE-17DB-4BDD-A11B-D4AEA9C241AA}"/>
              </a:ext>
            </a:extLst>
          </p:cNvPr>
          <p:cNvSpPr/>
          <p:nvPr/>
        </p:nvSpPr>
        <p:spPr>
          <a:xfrm>
            <a:off x="295927" y="1308902"/>
            <a:ext cx="3259855" cy="310040"/>
          </a:xfrm>
          <a:prstGeom prst="rect">
            <a:avLst/>
          </a:prstGeom>
          <a:solidFill>
            <a:srgbClr val="3135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A8D6409-CE0F-40C4-89ED-0B37377739DB}"/>
              </a:ext>
            </a:extLst>
          </p:cNvPr>
          <p:cNvCxnSpPr>
            <a:cxnSpLocks/>
          </p:cNvCxnSpPr>
          <p:nvPr/>
        </p:nvCxnSpPr>
        <p:spPr>
          <a:xfrm>
            <a:off x="320344" y="1638460"/>
            <a:ext cx="3314724" cy="0"/>
          </a:xfrm>
          <a:prstGeom prst="line">
            <a:avLst/>
          </a:prstGeom>
          <a:ln w="15875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87C9D3-B54A-4F8F-8F78-B775808E1605}"/>
              </a:ext>
            </a:extLst>
          </p:cNvPr>
          <p:cNvSpPr txBox="1"/>
          <p:nvPr/>
        </p:nvSpPr>
        <p:spPr>
          <a:xfrm>
            <a:off x="264561" y="1313797"/>
            <a:ext cx="2976456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1400" b="1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StratifiedKfold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Cross Validation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B4463-9E8C-4904-AF08-D0C4A40E5CBE}"/>
              </a:ext>
            </a:extLst>
          </p:cNvPr>
          <p:cNvSpPr txBox="1"/>
          <p:nvPr/>
        </p:nvSpPr>
        <p:spPr>
          <a:xfrm>
            <a:off x="242884" y="1825199"/>
            <a:ext cx="2494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 b="1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StratifiedKfold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교차검증 사용 이유</a:t>
            </a:r>
            <a:endParaRPr lang="en-US" altLang="ko-KR" sz="11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9BE64C-402B-4903-A7B5-1CEDF1D73805}"/>
              </a:ext>
            </a:extLst>
          </p:cNvPr>
          <p:cNvSpPr txBox="1"/>
          <p:nvPr/>
        </p:nvSpPr>
        <p:spPr>
          <a:xfrm>
            <a:off x="353200" y="2132450"/>
            <a:ext cx="4192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(1)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정확도를 높이기 위해 교차검증 사용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모든 데이터 활용 가능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007BA-8158-47F2-8F9F-C04A50DC6A2C}"/>
              </a:ext>
            </a:extLst>
          </p:cNvPr>
          <p:cNvSpPr txBox="1"/>
          <p:nvPr/>
        </p:nvSpPr>
        <p:spPr>
          <a:xfrm>
            <a:off x="353200" y="2446900"/>
            <a:ext cx="4360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(2)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 만족도 범주의 분포를 유지할 수 있어 데이터 셋의 대표성 ↑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9BFF717-4E09-4CC4-B960-4CAFABCF6CA2}"/>
              </a:ext>
            </a:extLst>
          </p:cNvPr>
          <p:cNvGrpSpPr/>
          <p:nvPr/>
        </p:nvGrpSpPr>
        <p:grpSpPr>
          <a:xfrm>
            <a:off x="414948" y="2954177"/>
            <a:ext cx="3614400" cy="582801"/>
            <a:chOff x="5638102" y="5925291"/>
            <a:chExt cx="3614400" cy="58280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AE1633C-E5C2-44E6-B016-D0704B2A2EE6}"/>
                </a:ext>
              </a:extLst>
            </p:cNvPr>
            <p:cNvSpPr/>
            <p:nvPr/>
          </p:nvSpPr>
          <p:spPr>
            <a:xfrm>
              <a:off x="5638102" y="5925291"/>
              <a:ext cx="3613141" cy="570434"/>
            </a:xfrm>
            <a:prstGeom prst="rect">
              <a:avLst/>
            </a:prstGeom>
            <a:solidFill>
              <a:srgbClr val="C4C9C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A02977-6324-4630-B371-D128E9662853}"/>
                </a:ext>
              </a:extLst>
            </p:cNvPr>
            <p:cNvSpPr txBox="1"/>
            <p:nvPr/>
          </p:nvSpPr>
          <p:spPr>
            <a:xfrm>
              <a:off x="6808701" y="6205976"/>
              <a:ext cx="22060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여행지 내 활동 추천</a:t>
              </a:r>
              <a:r>
                <a:rPr lang="en-US" altLang="ko-KR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’ </a:t>
              </a:r>
              <a:r>
                <a:rPr lang="ko-KR" altLang="en-US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항목 </a:t>
              </a:r>
              <a:r>
                <a:rPr lang="ko-KR" altLang="en-US" sz="12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AF7D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만족도</a:t>
              </a:r>
              <a:endParaRPr 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07E7B2-7F16-4BD3-82F7-D857141D01B1}"/>
                </a:ext>
              </a:extLst>
            </p:cNvPr>
            <p:cNvSpPr txBox="1"/>
            <p:nvPr/>
          </p:nvSpPr>
          <p:spPr>
            <a:xfrm>
              <a:off x="6808701" y="5939075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성별</a:t>
              </a:r>
              <a:r>
                <a:rPr lang="en-US" altLang="ko-KR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12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</a:t>
              </a:r>
              <a:endParaRPr 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3251F99-D1F9-4500-8946-27050BA53CAF}"/>
                </a:ext>
              </a:extLst>
            </p:cNvPr>
            <p:cNvCxnSpPr/>
            <p:nvPr/>
          </p:nvCxnSpPr>
          <p:spPr>
            <a:xfrm>
              <a:off x="5638102" y="6499347"/>
              <a:ext cx="3614400" cy="0"/>
            </a:xfrm>
            <a:prstGeom prst="line">
              <a:avLst/>
            </a:prstGeom>
            <a:ln w="3175">
              <a:solidFill>
                <a:srgbClr val="6971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2B748A-9E22-47A7-8813-88DBD0EB9C76}"/>
                </a:ext>
              </a:extLst>
            </p:cNvPr>
            <p:cNvSpPr txBox="1"/>
            <p:nvPr/>
          </p:nvSpPr>
          <p:spPr>
            <a:xfrm>
              <a:off x="5678731" y="6212626"/>
              <a:ext cx="94609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종속변수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(y)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42D0622-1B27-4B61-A973-5384CDA8D8E5}"/>
                </a:ext>
              </a:extLst>
            </p:cNvPr>
            <p:cNvCxnSpPr/>
            <p:nvPr/>
          </p:nvCxnSpPr>
          <p:spPr>
            <a:xfrm>
              <a:off x="5638102" y="5925291"/>
              <a:ext cx="3614400" cy="0"/>
            </a:xfrm>
            <a:prstGeom prst="line">
              <a:avLst/>
            </a:prstGeom>
            <a:ln w="25400">
              <a:solidFill>
                <a:srgbClr val="6971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8AC781D-69F3-4825-B78C-DDE57AF6DD49}"/>
                </a:ext>
              </a:extLst>
            </p:cNvPr>
            <p:cNvCxnSpPr/>
            <p:nvPr/>
          </p:nvCxnSpPr>
          <p:spPr>
            <a:xfrm>
              <a:off x="5638102" y="6212319"/>
              <a:ext cx="3614400" cy="0"/>
            </a:xfrm>
            <a:prstGeom prst="line">
              <a:avLst/>
            </a:prstGeom>
            <a:ln w="3175">
              <a:solidFill>
                <a:srgbClr val="6971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05E5C3C-8383-4FEC-BC85-41CDDEE99259}"/>
                </a:ext>
              </a:extLst>
            </p:cNvPr>
            <p:cNvSpPr txBox="1"/>
            <p:nvPr/>
          </p:nvSpPr>
          <p:spPr>
            <a:xfrm>
              <a:off x="5678731" y="5931987"/>
              <a:ext cx="952505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독립변수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(x)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4E2AB1B-3433-454A-BE3A-B11B02AA76AE}"/>
                </a:ext>
              </a:extLst>
            </p:cNvPr>
            <p:cNvCxnSpPr>
              <a:cxnSpLocks/>
            </p:cNvCxnSpPr>
            <p:nvPr/>
          </p:nvCxnSpPr>
          <p:spPr>
            <a:xfrm>
              <a:off x="6741939" y="5954145"/>
              <a:ext cx="0" cy="548825"/>
            </a:xfrm>
            <a:prstGeom prst="line">
              <a:avLst/>
            </a:prstGeom>
            <a:ln w="12700">
              <a:solidFill>
                <a:srgbClr val="69717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4051456-3B64-4BDD-A1BE-A5D3FB665668}"/>
                </a:ext>
              </a:extLst>
            </p:cNvPr>
            <p:cNvCxnSpPr/>
            <p:nvPr/>
          </p:nvCxnSpPr>
          <p:spPr>
            <a:xfrm>
              <a:off x="5638102" y="6494553"/>
              <a:ext cx="3614400" cy="0"/>
            </a:xfrm>
            <a:prstGeom prst="line">
              <a:avLst/>
            </a:prstGeom>
            <a:ln w="25400">
              <a:solidFill>
                <a:srgbClr val="6971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1EC9BA6-E413-4462-B4FF-00DEF767828E}"/>
              </a:ext>
            </a:extLst>
          </p:cNvPr>
          <p:cNvSpPr txBox="1"/>
          <p:nvPr/>
        </p:nvSpPr>
        <p:spPr>
          <a:xfrm>
            <a:off x="358863" y="4145567"/>
            <a:ext cx="3393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(1) train data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test data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의 비율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0.7 : 0.3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으로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설정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CB1000-71E5-40FD-BCC6-27BBA3B0BBD1}"/>
              </a:ext>
            </a:extLst>
          </p:cNvPr>
          <p:cNvSpPr txBox="1"/>
          <p:nvPr/>
        </p:nvSpPr>
        <p:spPr>
          <a:xfrm>
            <a:off x="358863" y="4442003"/>
            <a:ext cx="3421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(2)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데이터 구성비율을 맞추기 위해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Stratify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옵션 추가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935738-74B6-4B2D-973E-C3BD23B51BB4}"/>
              </a:ext>
            </a:extLst>
          </p:cNvPr>
          <p:cNvSpPr txBox="1"/>
          <p:nvPr/>
        </p:nvSpPr>
        <p:spPr>
          <a:xfrm>
            <a:off x="358863" y="4738439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(3) </a:t>
            </a:r>
            <a:r>
              <a:rPr lang="en-US" altLang="ko-KR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n_splits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= 4 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데이터셋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4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개로 분할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</a:p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  shuffle = True, 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데이터 랜덤 추출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137952-B511-46E5-AD1C-F155EFE3971A}"/>
              </a:ext>
            </a:extLst>
          </p:cNvPr>
          <p:cNvSpPr txBox="1"/>
          <p:nvPr/>
        </p:nvSpPr>
        <p:spPr>
          <a:xfrm>
            <a:off x="242884" y="5941121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앙상블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모델에 적용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73F113-85AD-4F43-9BC5-C5AA86A1BE40}"/>
              </a:ext>
            </a:extLst>
          </p:cNvPr>
          <p:cNvSpPr txBox="1"/>
          <p:nvPr/>
        </p:nvSpPr>
        <p:spPr>
          <a:xfrm>
            <a:off x="226259" y="3792550"/>
            <a:ext cx="2932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StratifiedKfold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교차검증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_Parameter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설정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652665-2F35-4B5D-9C80-E4D78521B893}"/>
              </a:ext>
            </a:extLst>
          </p:cNvPr>
          <p:cNvSpPr txBox="1"/>
          <p:nvPr/>
        </p:nvSpPr>
        <p:spPr>
          <a:xfrm>
            <a:off x="358863" y="5219540"/>
            <a:ext cx="3669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(4) </a:t>
            </a:r>
            <a:r>
              <a:rPr lang="en-US" altLang="ko-KR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GridSearchCV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를 통해 가장 최적화된 파라미터 도출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  depth = 3, estimators = 1000, learning rate = 0.01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50" name="표 10">
            <a:extLst>
              <a:ext uri="{FF2B5EF4-FFF2-40B4-BE49-F238E27FC236}">
                <a16:creationId xmlns:a16="http://schemas.microsoft.com/office/drawing/2014/main" id="{B745F929-F38A-4EBF-B6FB-8E59A0AA1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408659"/>
              </p:ext>
            </p:extLst>
          </p:nvPr>
        </p:nvGraphicFramePr>
        <p:xfrm>
          <a:off x="4642386" y="2951682"/>
          <a:ext cx="4995292" cy="27222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8926">
                  <a:extLst>
                    <a:ext uri="{9D8B030D-6E8A-4147-A177-3AD203B41FA5}">
                      <a16:colId xmlns:a16="http://schemas.microsoft.com/office/drawing/2014/main" val="3258502703"/>
                    </a:ext>
                  </a:extLst>
                </a:gridCol>
                <a:gridCol w="101996">
                  <a:extLst>
                    <a:ext uri="{9D8B030D-6E8A-4147-A177-3AD203B41FA5}">
                      <a16:colId xmlns:a16="http://schemas.microsoft.com/office/drawing/2014/main" val="2447041848"/>
                    </a:ext>
                  </a:extLst>
                </a:gridCol>
                <a:gridCol w="102282">
                  <a:extLst>
                    <a:ext uri="{9D8B030D-6E8A-4147-A177-3AD203B41FA5}">
                      <a16:colId xmlns:a16="http://schemas.microsoft.com/office/drawing/2014/main" val="447472869"/>
                    </a:ext>
                  </a:extLst>
                </a:gridCol>
                <a:gridCol w="102282">
                  <a:extLst>
                    <a:ext uri="{9D8B030D-6E8A-4147-A177-3AD203B41FA5}">
                      <a16:colId xmlns:a16="http://schemas.microsoft.com/office/drawing/2014/main" val="1563000749"/>
                    </a:ext>
                  </a:extLst>
                </a:gridCol>
                <a:gridCol w="102282">
                  <a:extLst>
                    <a:ext uri="{9D8B030D-6E8A-4147-A177-3AD203B41FA5}">
                      <a16:colId xmlns:a16="http://schemas.microsoft.com/office/drawing/2014/main" val="1322806990"/>
                    </a:ext>
                  </a:extLst>
                </a:gridCol>
                <a:gridCol w="141366">
                  <a:extLst>
                    <a:ext uri="{9D8B030D-6E8A-4147-A177-3AD203B41FA5}">
                      <a16:colId xmlns:a16="http://schemas.microsoft.com/office/drawing/2014/main" val="2854997570"/>
                    </a:ext>
                  </a:extLst>
                </a:gridCol>
                <a:gridCol w="141366">
                  <a:extLst>
                    <a:ext uri="{9D8B030D-6E8A-4147-A177-3AD203B41FA5}">
                      <a16:colId xmlns:a16="http://schemas.microsoft.com/office/drawing/2014/main" val="3752527778"/>
                    </a:ext>
                  </a:extLst>
                </a:gridCol>
                <a:gridCol w="141366">
                  <a:extLst>
                    <a:ext uri="{9D8B030D-6E8A-4147-A177-3AD203B41FA5}">
                      <a16:colId xmlns:a16="http://schemas.microsoft.com/office/drawing/2014/main" val="2257056854"/>
                    </a:ext>
                  </a:extLst>
                </a:gridCol>
                <a:gridCol w="141366">
                  <a:extLst>
                    <a:ext uri="{9D8B030D-6E8A-4147-A177-3AD203B41FA5}">
                      <a16:colId xmlns:a16="http://schemas.microsoft.com/office/drawing/2014/main" val="3637946781"/>
                    </a:ext>
                  </a:extLst>
                </a:gridCol>
                <a:gridCol w="197912">
                  <a:extLst>
                    <a:ext uri="{9D8B030D-6E8A-4147-A177-3AD203B41FA5}">
                      <a16:colId xmlns:a16="http://schemas.microsoft.com/office/drawing/2014/main" val="3189065094"/>
                    </a:ext>
                  </a:extLst>
                </a:gridCol>
                <a:gridCol w="197912">
                  <a:extLst>
                    <a:ext uri="{9D8B030D-6E8A-4147-A177-3AD203B41FA5}">
                      <a16:colId xmlns:a16="http://schemas.microsoft.com/office/drawing/2014/main" val="469899722"/>
                    </a:ext>
                  </a:extLst>
                </a:gridCol>
                <a:gridCol w="197912">
                  <a:extLst>
                    <a:ext uri="{9D8B030D-6E8A-4147-A177-3AD203B41FA5}">
                      <a16:colId xmlns:a16="http://schemas.microsoft.com/office/drawing/2014/main" val="1644268263"/>
                    </a:ext>
                  </a:extLst>
                </a:gridCol>
                <a:gridCol w="197912">
                  <a:extLst>
                    <a:ext uri="{9D8B030D-6E8A-4147-A177-3AD203B41FA5}">
                      <a16:colId xmlns:a16="http://schemas.microsoft.com/office/drawing/2014/main" val="517791565"/>
                    </a:ext>
                  </a:extLst>
                </a:gridCol>
                <a:gridCol w="424097">
                  <a:extLst>
                    <a:ext uri="{9D8B030D-6E8A-4147-A177-3AD203B41FA5}">
                      <a16:colId xmlns:a16="http://schemas.microsoft.com/office/drawing/2014/main" val="1941278484"/>
                    </a:ext>
                  </a:extLst>
                </a:gridCol>
                <a:gridCol w="424097">
                  <a:extLst>
                    <a:ext uri="{9D8B030D-6E8A-4147-A177-3AD203B41FA5}">
                      <a16:colId xmlns:a16="http://schemas.microsoft.com/office/drawing/2014/main" val="755689644"/>
                    </a:ext>
                  </a:extLst>
                </a:gridCol>
                <a:gridCol w="424097">
                  <a:extLst>
                    <a:ext uri="{9D8B030D-6E8A-4147-A177-3AD203B41FA5}">
                      <a16:colId xmlns:a16="http://schemas.microsoft.com/office/drawing/2014/main" val="2780486800"/>
                    </a:ext>
                  </a:extLst>
                </a:gridCol>
                <a:gridCol w="424097">
                  <a:extLst>
                    <a:ext uri="{9D8B030D-6E8A-4147-A177-3AD203B41FA5}">
                      <a16:colId xmlns:a16="http://schemas.microsoft.com/office/drawing/2014/main" val="3088727280"/>
                    </a:ext>
                  </a:extLst>
                </a:gridCol>
                <a:gridCol w="311006">
                  <a:extLst>
                    <a:ext uri="{9D8B030D-6E8A-4147-A177-3AD203B41FA5}">
                      <a16:colId xmlns:a16="http://schemas.microsoft.com/office/drawing/2014/main" val="2115064196"/>
                    </a:ext>
                  </a:extLst>
                </a:gridCol>
                <a:gridCol w="311006">
                  <a:extLst>
                    <a:ext uri="{9D8B030D-6E8A-4147-A177-3AD203B41FA5}">
                      <a16:colId xmlns:a16="http://schemas.microsoft.com/office/drawing/2014/main" val="3193137667"/>
                    </a:ext>
                  </a:extLst>
                </a:gridCol>
                <a:gridCol w="311006">
                  <a:extLst>
                    <a:ext uri="{9D8B030D-6E8A-4147-A177-3AD203B41FA5}">
                      <a16:colId xmlns:a16="http://schemas.microsoft.com/office/drawing/2014/main" val="582565881"/>
                    </a:ext>
                  </a:extLst>
                </a:gridCol>
                <a:gridCol w="311006">
                  <a:extLst>
                    <a:ext uri="{9D8B030D-6E8A-4147-A177-3AD203B41FA5}">
                      <a16:colId xmlns:a16="http://schemas.microsoft.com/office/drawing/2014/main" val="2435654884"/>
                    </a:ext>
                  </a:extLst>
                </a:gridCol>
              </a:tblGrid>
              <a:tr h="536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313540">
                                <a:alpha val="0"/>
                              </a:srgb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Split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313540">
                                <a:alpha val="0"/>
                              </a:srgb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91615"/>
                  </a:ext>
                </a:extLst>
              </a:tr>
              <a:tr h="536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313540">
                                <a:alpha val="0"/>
                              </a:srgb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Split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313540">
                                <a:alpha val="0"/>
                              </a:srgb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059008"/>
                  </a:ext>
                </a:extLst>
              </a:tr>
              <a:tr h="536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313540">
                                <a:alpha val="0"/>
                              </a:srgb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Split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313540">
                                <a:alpha val="0"/>
                              </a:srgb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59460"/>
                  </a:ext>
                </a:extLst>
              </a:tr>
              <a:tr h="536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313540">
                                <a:alpha val="0"/>
                              </a:srgb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Split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313540">
                                <a:alpha val="0"/>
                              </a:srgb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08141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n>
                            <a:solidFill>
                              <a:srgbClr val="313540">
                                <a:alpha val="0"/>
                              </a:srgbClr>
                            </a:solidFill>
                          </a:ln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class</a:t>
                      </a:r>
                      <a:endParaRPr lang="ko-KR" altLang="en-US" sz="1100" b="1" dirty="0">
                        <a:ln>
                          <a:solidFill>
                            <a:srgbClr val="313540">
                              <a:alpha val="0"/>
                            </a:srgbClr>
                          </a:solidFill>
                        </a:ln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ED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8ED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8ED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8ED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B184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BA3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BA3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BA3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0BA3D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8A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4C8A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4C8A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44C8A4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298" marR="38298" marT="19149" marB="19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1853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7A958F2-E2A5-42EA-A98F-3C2ED65DDF5E}"/>
              </a:ext>
            </a:extLst>
          </p:cNvPr>
          <p:cNvSpPr txBox="1"/>
          <p:nvPr/>
        </p:nvSpPr>
        <p:spPr>
          <a:xfrm>
            <a:off x="8873957" y="2723552"/>
            <a:ext cx="851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[ </a:t>
            </a:r>
            <a:r>
              <a:rPr lang="ko-KR" alt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교차검증 방식 </a:t>
            </a:r>
            <a:r>
              <a:rPr lang="en-US" altLang="ko-KR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A9AA7D-B99D-46A0-9ED0-D1A7BAFE2D1D}"/>
              </a:ext>
            </a:extLst>
          </p:cNvPr>
          <p:cNvSpPr/>
          <p:nvPr/>
        </p:nvSpPr>
        <p:spPr>
          <a:xfrm>
            <a:off x="4643645" y="2938996"/>
            <a:ext cx="4978529" cy="272227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F1ECF0-7D59-40CB-A669-18016AFDFCEE}"/>
              </a:ext>
            </a:extLst>
          </p:cNvPr>
          <p:cNvSpPr txBox="1"/>
          <p:nvPr/>
        </p:nvSpPr>
        <p:spPr>
          <a:xfrm>
            <a:off x="264561" y="415452"/>
            <a:ext cx="2682145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분석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C7B00C9-AF02-4809-A65F-DE1E066823A8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B4114D2-DC55-4C04-9504-53DF5DF11ECA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F8ECA1-3E99-4EBE-85DA-55F7B3699C85}"/>
              </a:ext>
            </a:extLst>
          </p:cNvPr>
          <p:cNvSpPr txBox="1"/>
          <p:nvPr/>
        </p:nvSpPr>
        <p:spPr>
          <a:xfrm>
            <a:off x="264561" y="849616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ko-KR" altLang="en-US" sz="14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5D544BCD-8A2D-421F-A700-14B95D53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91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96DD9-3AE8-4724-BFA7-4B31430A180A}"/>
              </a:ext>
            </a:extLst>
          </p:cNvPr>
          <p:cNvSpPr txBox="1"/>
          <p:nvPr/>
        </p:nvSpPr>
        <p:spPr>
          <a:xfrm>
            <a:off x="320131" y="1631599"/>
            <a:ext cx="8826166" cy="15265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SVM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주어진 데이터가 어떤 카테고리에 속할 지 분류를 위한 선을 정의하는 모델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예측할 때 여러 개의 모델을 학습하여 결과를 예측하는 기법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배깅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개의 단일 모델을 만들어 학습하고 집계한 후 결과를 예측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부스팅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개의 단일 모델을 순차적으로 학습하면서 틀린 데이터에 대해서 가중치를 부여 후 결과를 예측</a:t>
            </a:r>
          </a:p>
        </p:txBody>
      </p:sp>
      <p:sp>
        <p:nvSpPr>
          <p:cNvPr id="19" name="모서리가 둥근 직사각형 33">
            <a:extLst>
              <a:ext uri="{FF2B5EF4-FFF2-40B4-BE49-F238E27FC236}">
                <a16:creationId xmlns:a16="http://schemas.microsoft.com/office/drawing/2014/main" id="{7E2978E5-6119-4F7E-869E-758A1AF40DDA}"/>
              </a:ext>
            </a:extLst>
          </p:cNvPr>
          <p:cNvSpPr/>
          <p:nvPr/>
        </p:nvSpPr>
        <p:spPr>
          <a:xfrm>
            <a:off x="1239190" y="3517284"/>
            <a:ext cx="2196757" cy="787252"/>
          </a:xfrm>
          <a:prstGeom prst="roundRect">
            <a:avLst>
              <a:gd name="adj" fmla="val 50000"/>
            </a:avLst>
          </a:prstGeom>
          <a:solidFill>
            <a:srgbClr val="8A96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DAE78-243E-4A0D-A077-A757C3013B4B}"/>
              </a:ext>
            </a:extLst>
          </p:cNvPr>
          <p:cNvSpPr txBox="1"/>
          <p:nvPr/>
        </p:nvSpPr>
        <p:spPr>
          <a:xfrm>
            <a:off x="1854103" y="3630214"/>
            <a:ext cx="96693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lvl="0" latinLnBrk="1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SVM</a:t>
            </a:r>
          </a:p>
        </p:txBody>
      </p:sp>
      <p:sp>
        <p:nvSpPr>
          <p:cNvPr id="22" name="모서리가 둥근 직사각형 33">
            <a:extLst>
              <a:ext uri="{FF2B5EF4-FFF2-40B4-BE49-F238E27FC236}">
                <a16:creationId xmlns:a16="http://schemas.microsoft.com/office/drawing/2014/main" id="{2427EC42-1F33-43AF-9DBA-95889AC8DA17}"/>
              </a:ext>
            </a:extLst>
          </p:cNvPr>
          <p:cNvSpPr/>
          <p:nvPr/>
        </p:nvSpPr>
        <p:spPr>
          <a:xfrm>
            <a:off x="1248623" y="4429685"/>
            <a:ext cx="2196757" cy="787252"/>
          </a:xfrm>
          <a:prstGeom prst="roundRect">
            <a:avLst>
              <a:gd name="adj" fmla="val 50000"/>
            </a:avLst>
          </a:prstGeom>
          <a:solidFill>
            <a:srgbClr val="8A96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42AA1B-191F-4DEF-A05A-84A0AEAC9788}"/>
              </a:ext>
            </a:extLst>
          </p:cNvPr>
          <p:cNvSpPr txBox="1"/>
          <p:nvPr/>
        </p:nvSpPr>
        <p:spPr>
          <a:xfrm>
            <a:off x="1747318" y="4570201"/>
            <a:ext cx="119936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lvl="0" latinLnBrk="1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앙상블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0E25159-16CA-44C8-8C13-D8B31A6D57F4}"/>
              </a:ext>
            </a:extLst>
          </p:cNvPr>
          <p:cNvGrpSpPr/>
          <p:nvPr/>
        </p:nvGrpSpPr>
        <p:grpSpPr>
          <a:xfrm>
            <a:off x="6283071" y="5070301"/>
            <a:ext cx="294327" cy="87090"/>
            <a:chOff x="2868110" y="3682678"/>
            <a:chExt cx="268803" cy="8014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DF3D9FB-5C38-42E0-894D-AB367AE49B67}"/>
                </a:ext>
              </a:extLst>
            </p:cNvPr>
            <p:cNvCxnSpPr>
              <a:cxnSpLocks/>
            </p:cNvCxnSpPr>
            <p:nvPr/>
          </p:nvCxnSpPr>
          <p:spPr>
            <a:xfrm>
              <a:off x="2868110" y="3762820"/>
              <a:ext cx="268803" cy="0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911C17-5DBA-4DAD-BBD7-7234C9A761C8}"/>
                </a:ext>
              </a:extLst>
            </p:cNvPr>
            <p:cNvCxnSpPr>
              <a:cxnSpLocks/>
            </p:cNvCxnSpPr>
            <p:nvPr/>
          </p:nvCxnSpPr>
          <p:spPr>
            <a:xfrm>
              <a:off x="3047768" y="3682678"/>
              <a:ext cx="89144" cy="78265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B2C279-26F0-4193-AB51-9D84C13756BC}"/>
              </a:ext>
            </a:extLst>
          </p:cNvPr>
          <p:cNvGrpSpPr/>
          <p:nvPr/>
        </p:nvGrpSpPr>
        <p:grpSpPr>
          <a:xfrm>
            <a:off x="4110627" y="3999908"/>
            <a:ext cx="1942808" cy="1406027"/>
            <a:chOff x="3562244" y="3346539"/>
            <a:chExt cx="2086203" cy="143407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B01DD3E-B465-4FC6-8954-99F880EF4A6F}"/>
                </a:ext>
              </a:extLst>
            </p:cNvPr>
            <p:cNvGrpSpPr/>
            <p:nvPr/>
          </p:nvGrpSpPr>
          <p:grpSpPr>
            <a:xfrm>
              <a:off x="3605521" y="3439994"/>
              <a:ext cx="2006258" cy="590478"/>
              <a:chOff x="334342" y="2281555"/>
              <a:chExt cx="2006258" cy="590478"/>
            </a:xfrm>
          </p:grpSpPr>
          <p:sp>
            <p:nvSpPr>
              <p:cNvPr id="32" name="모서리가 둥근 직사각형 33">
                <a:extLst>
                  <a:ext uri="{FF2B5EF4-FFF2-40B4-BE49-F238E27FC236}">
                    <a16:creationId xmlns:a16="http://schemas.microsoft.com/office/drawing/2014/main" id="{C4E392AE-C2DB-4B7F-9143-E374A4E50D5B}"/>
                  </a:ext>
                </a:extLst>
              </p:cNvPr>
              <p:cNvSpPr/>
              <p:nvPr/>
            </p:nvSpPr>
            <p:spPr>
              <a:xfrm>
                <a:off x="334342" y="2281555"/>
                <a:ext cx="2006258" cy="590478"/>
              </a:xfrm>
              <a:prstGeom prst="roundRect">
                <a:avLst>
                  <a:gd name="adj" fmla="val 50000"/>
                </a:avLst>
              </a:prstGeom>
              <a:solidFill>
                <a:srgbClr val="8A96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6431FA-8BEC-41B1-A3A0-CDEADD47498F}"/>
                  </a:ext>
                </a:extLst>
              </p:cNvPr>
              <p:cNvSpPr txBox="1"/>
              <p:nvPr/>
            </p:nvSpPr>
            <p:spPr>
              <a:xfrm>
                <a:off x="980126" y="2372748"/>
                <a:ext cx="714691" cy="408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 latinLnBrk="1"/>
                <a:r>
                  <a:rPr lang="ko-KR" altLang="en-US" sz="20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배깅</a:t>
                </a:r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5BFD018-CBEE-4D2F-8896-C24D0545C2C5}"/>
                </a:ext>
              </a:extLst>
            </p:cNvPr>
            <p:cNvGrpSpPr/>
            <p:nvPr/>
          </p:nvGrpSpPr>
          <p:grpSpPr>
            <a:xfrm>
              <a:off x="3605521" y="4088985"/>
              <a:ext cx="2006258" cy="590478"/>
              <a:chOff x="334342" y="2983177"/>
              <a:chExt cx="2006258" cy="590478"/>
            </a:xfrm>
          </p:grpSpPr>
          <p:sp>
            <p:nvSpPr>
              <p:cNvPr id="35" name="모서리가 둥근 직사각형 33">
                <a:extLst>
                  <a:ext uri="{FF2B5EF4-FFF2-40B4-BE49-F238E27FC236}">
                    <a16:creationId xmlns:a16="http://schemas.microsoft.com/office/drawing/2014/main" id="{2253E4BF-8EE6-4351-9505-7EB679F5A1EE}"/>
                  </a:ext>
                </a:extLst>
              </p:cNvPr>
              <p:cNvSpPr/>
              <p:nvPr/>
            </p:nvSpPr>
            <p:spPr>
              <a:xfrm>
                <a:off x="334342" y="2983177"/>
                <a:ext cx="2006258" cy="590478"/>
              </a:xfrm>
              <a:prstGeom prst="roundRect">
                <a:avLst>
                  <a:gd name="adj" fmla="val 50000"/>
                </a:avLst>
              </a:prstGeom>
              <a:solidFill>
                <a:srgbClr val="8A96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44F28A-6185-49E1-A89E-E4EBF4B25FBC}"/>
                  </a:ext>
                </a:extLst>
              </p:cNvPr>
              <p:cNvSpPr txBox="1"/>
              <p:nvPr/>
            </p:nvSpPr>
            <p:spPr>
              <a:xfrm>
                <a:off x="851027" y="3089230"/>
                <a:ext cx="972888" cy="408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atinLnBrk="1"/>
                <a:r>
                  <a:rPr lang="ko-KR" altLang="en-US" sz="20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부스팅</a:t>
                </a:r>
                <a:endPara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37" name="모서리가 둥근 직사각형 33">
              <a:extLst>
                <a:ext uri="{FF2B5EF4-FFF2-40B4-BE49-F238E27FC236}">
                  <a16:creationId xmlns:a16="http://schemas.microsoft.com/office/drawing/2014/main" id="{84A88A8F-2206-46CA-88BF-C99B97F41AAF}"/>
                </a:ext>
              </a:extLst>
            </p:cNvPr>
            <p:cNvSpPr/>
            <p:nvPr/>
          </p:nvSpPr>
          <p:spPr>
            <a:xfrm>
              <a:off x="3562244" y="3346539"/>
              <a:ext cx="2086203" cy="1434078"/>
            </a:xfrm>
            <a:prstGeom prst="roundRect">
              <a:avLst>
                <a:gd name="adj" fmla="val 13942"/>
              </a:avLst>
            </a:prstGeom>
            <a:noFill/>
            <a:ln w="19050">
              <a:solidFill>
                <a:srgbClr val="8A9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5D8790-ADD2-438C-8B05-4D52CC8F9485}"/>
              </a:ext>
            </a:extLst>
          </p:cNvPr>
          <p:cNvGrpSpPr/>
          <p:nvPr/>
        </p:nvGrpSpPr>
        <p:grpSpPr>
          <a:xfrm>
            <a:off x="6283071" y="4310763"/>
            <a:ext cx="294327" cy="87090"/>
            <a:chOff x="2868110" y="3682678"/>
            <a:chExt cx="268803" cy="8014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FCFFE0E-878D-416E-812E-1B5C446391D1}"/>
                </a:ext>
              </a:extLst>
            </p:cNvPr>
            <p:cNvCxnSpPr>
              <a:cxnSpLocks/>
            </p:cNvCxnSpPr>
            <p:nvPr/>
          </p:nvCxnSpPr>
          <p:spPr>
            <a:xfrm>
              <a:off x="2868110" y="3762820"/>
              <a:ext cx="268803" cy="0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5AAF2E2-E78B-4E84-895A-2D255733B163}"/>
                </a:ext>
              </a:extLst>
            </p:cNvPr>
            <p:cNvCxnSpPr>
              <a:cxnSpLocks/>
            </p:cNvCxnSpPr>
            <p:nvPr/>
          </p:nvCxnSpPr>
          <p:spPr>
            <a:xfrm>
              <a:off x="3047768" y="3682678"/>
              <a:ext cx="89144" cy="78265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651E051-0E73-4B88-9CCE-EF5C296F484B}"/>
              </a:ext>
            </a:extLst>
          </p:cNvPr>
          <p:cNvGrpSpPr/>
          <p:nvPr/>
        </p:nvGrpSpPr>
        <p:grpSpPr>
          <a:xfrm>
            <a:off x="3619584" y="4651225"/>
            <a:ext cx="294327" cy="87090"/>
            <a:chOff x="2868110" y="3682678"/>
            <a:chExt cx="268803" cy="80142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C61DB9F-7911-46B6-9345-FFA07FDC5385}"/>
                </a:ext>
              </a:extLst>
            </p:cNvPr>
            <p:cNvCxnSpPr>
              <a:cxnSpLocks/>
            </p:cNvCxnSpPr>
            <p:nvPr/>
          </p:nvCxnSpPr>
          <p:spPr>
            <a:xfrm>
              <a:off x="2868110" y="3762820"/>
              <a:ext cx="268803" cy="0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250AE10-DA3A-4187-B35C-E28387D723CB}"/>
                </a:ext>
              </a:extLst>
            </p:cNvPr>
            <p:cNvCxnSpPr>
              <a:cxnSpLocks/>
            </p:cNvCxnSpPr>
            <p:nvPr/>
          </p:nvCxnSpPr>
          <p:spPr>
            <a:xfrm>
              <a:off x="3047768" y="3682678"/>
              <a:ext cx="89144" cy="78265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A75AC13-0297-421C-8E95-F06AEFBE6EDA}"/>
              </a:ext>
            </a:extLst>
          </p:cNvPr>
          <p:cNvCxnSpPr>
            <a:cxnSpLocks/>
          </p:cNvCxnSpPr>
          <p:nvPr/>
        </p:nvCxnSpPr>
        <p:spPr>
          <a:xfrm>
            <a:off x="3619584" y="3783549"/>
            <a:ext cx="2954917" cy="0"/>
          </a:xfrm>
          <a:prstGeom prst="line">
            <a:avLst/>
          </a:prstGeom>
          <a:ln w="22225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AF0694F-2413-4EA6-A2DE-EE991945E871}"/>
              </a:ext>
            </a:extLst>
          </p:cNvPr>
          <p:cNvCxnSpPr>
            <a:cxnSpLocks/>
          </p:cNvCxnSpPr>
          <p:nvPr/>
        </p:nvCxnSpPr>
        <p:spPr>
          <a:xfrm>
            <a:off x="6476892" y="3696459"/>
            <a:ext cx="97609" cy="85050"/>
          </a:xfrm>
          <a:prstGeom prst="line">
            <a:avLst/>
          </a:prstGeom>
          <a:ln w="22225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F90012-F699-4A5C-BE84-8477E0D7637B}"/>
              </a:ext>
            </a:extLst>
          </p:cNvPr>
          <p:cNvGrpSpPr/>
          <p:nvPr/>
        </p:nvGrpSpPr>
        <p:grpSpPr>
          <a:xfrm>
            <a:off x="6854997" y="4155182"/>
            <a:ext cx="1846147" cy="473729"/>
            <a:chOff x="6299690" y="3274756"/>
            <a:chExt cx="2086203" cy="688644"/>
          </a:xfrm>
        </p:grpSpPr>
        <p:sp>
          <p:nvSpPr>
            <p:cNvPr id="27" name="모서리가 둥근 직사각형 33">
              <a:extLst>
                <a:ext uri="{FF2B5EF4-FFF2-40B4-BE49-F238E27FC236}">
                  <a16:creationId xmlns:a16="http://schemas.microsoft.com/office/drawing/2014/main" id="{DF3C7A4A-E14E-4883-88F9-A1D47D133B3D}"/>
                </a:ext>
              </a:extLst>
            </p:cNvPr>
            <p:cNvSpPr/>
            <p:nvPr/>
          </p:nvSpPr>
          <p:spPr>
            <a:xfrm>
              <a:off x="6299690" y="3274756"/>
              <a:ext cx="2086203" cy="688644"/>
            </a:xfrm>
            <a:prstGeom prst="roundRect">
              <a:avLst>
                <a:gd name="adj" fmla="val 13942"/>
              </a:avLst>
            </a:prstGeom>
            <a:noFill/>
            <a:ln w="19050">
              <a:solidFill>
                <a:srgbClr val="8A9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727BF93-2BF6-4406-8DF1-AE97E753939B}"/>
                </a:ext>
              </a:extLst>
            </p:cNvPr>
            <p:cNvGrpSpPr/>
            <p:nvPr/>
          </p:nvGrpSpPr>
          <p:grpSpPr>
            <a:xfrm>
              <a:off x="6342970" y="3323839"/>
              <a:ext cx="2006258" cy="590478"/>
              <a:chOff x="334342" y="2281555"/>
              <a:chExt cx="2006258" cy="590478"/>
            </a:xfrm>
          </p:grpSpPr>
          <p:sp>
            <p:nvSpPr>
              <p:cNvPr id="64" name="모서리가 둥근 직사각형 33">
                <a:extLst>
                  <a:ext uri="{FF2B5EF4-FFF2-40B4-BE49-F238E27FC236}">
                    <a16:creationId xmlns:a16="http://schemas.microsoft.com/office/drawing/2014/main" id="{6D13FD79-BACB-47BA-B7EA-9B04338C3A02}"/>
                  </a:ext>
                </a:extLst>
              </p:cNvPr>
              <p:cNvSpPr/>
              <p:nvPr/>
            </p:nvSpPr>
            <p:spPr>
              <a:xfrm>
                <a:off x="334342" y="2281555"/>
                <a:ext cx="2006258" cy="590478"/>
              </a:xfrm>
              <a:prstGeom prst="roundRect">
                <a:avLst>
                  <a:gd name="adj" fmla="val 50000"/>
                </a:avLst>
              </a:prstGeom>
              <a:solidFill>
                <a:srgbClr val="8A96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6F72FC-82E7-4C5A-BE2E-EDC0E18DC9FE}"/>
                  </a:ext>
                </a:extLst>
              </p:cNvPr>
              <p:cNvSpPr txBox="1"/>
              <p:nvPr/>
            </p:nvSpPr>
            <p:spPr>
              <a:xfrm>
                <a:off x="456023" y="2330237"/>
                <a:ext cx="1762896" cy="492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 latinLnBrk="1"/>
                <a:r>
                  <a:rPr lang="en-US" altLang="ko-KR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RandomForest</a:t>
                </a:r>
                <a:endPara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66" name="모서리가 둥근 직사각형 33">
            <a:extLst>
              <a:ext uri="{FF2B5EF4-FFF2-40B4-BE49-F238E27FC236}">
                <a16:creationId xmlns:a16="http://schemas.microsoft.com/office/drawing/2014/main" id="{6983E8C3-8C97-4FBC-8585-45A3DD085FC8}"/>
              </a:ext>
            </a:extLst>
          </p:cNvPr>
          <p:cNvSpPr/>
          <p:nvPr/>
        </p:nvSpPr>
        <p:spPr>
          <a:xfrm>
            <a:off x="1204856" y="3426679"/>
            <a:ext cx="2284293" cy="1911979"/>
          </a:xfrm>
          <a:prstGeom prst="roundRect">
            <a:avLst>
              <a:gd name="adj" fmla="val 13942"/>
            </a:avLst>
          </a:prstGeom>
          <a:noFill/>
          <a:ln w="19050">
            <a:solidFill>
              <a:srgbClr val="8A9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020E3C-948B-4C3F-97A8-A22085296181}"/>
              </a:ext>
            </a:extLst>
          </p:cNvPr>
          <p:cNvGrpSpPr/>
          <p:nvPr/>
        </p:nvGrpSpPr>
        <p:grpSpPr>
          <a:xfrm>
            <a:off x="6854997" y="4816315"/>
            <a:ext cx="1846147" cy="1848969"/>
            <a:chOff x="6669220" y="3999663"/>
            <a:chExt cx="2086203" cy="275739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41DC317-74E4-4A76-974D-0362E9467364}"/>
                </a:ext>
              </a:extLst>
            </p:cNvPr>
            <p:cNvGrpSpPr/>
            <p:nvPr/>
          </p:nvGrpSpPr>
          <p:grpSpPr>
            <a:xfrm>
              <a:off x="6712497" y="4093119"/>
              <a:ext cx="2006258" cy="590478"/>
              <a:chOff x="334342" y="2281555"/>
              <a:chExt cx="2006258" cy="590478"/>
            </a:xfrm>
          </p:grpSpPr>
          <p:sp>
            <p:nvSpPr>
              <p:cNvPr id="39" name="모서리가 둥근 직사각형 33">
                <a:extLst>
                  <a:ext uri="{FF2B5EF4-FFF2-40B4-BE49-F238E27FC236}">
                    <a16:creationId xmlns:a16="http://schemas.microsoft.com/office/drawing/2014/main" id="{5E2AC6FD-9CA9-49A5-9719-9AFAB2A7FD35}"/>
                  </a:ext>
                </a:extLst>
              </p:cNvPr>
              <p:cNvSpPr/>
              <p:nvPr/>
            </p:nvSpPr>
            <p:spPr>
              <a:xfrm>
                <a:off x="334342" y="2281555"/>
                <a:ext cx="2006258" cy="590478"/>
              </a:xfrm>
              <a:prstGeom prst="roundRect">
                <a:avLst>
                  <a:gd name="adj" fmla="val 50000"/>
                </a:avLst>
              </a:prstGeom>
              <a:solidFill>
                <a:srgbClr val="8A96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FAEE46-C3FE-455E-A788-AF30424EE232}"/>
                  </a:ext>
                </a:extLst>
              </p:cNvPr>
              <p:cNvSpPr txBox="1"/>
              <p:nvPr/>
            </p:nvSpPr>
            <p:spPr>
              <a:xfrm>
                <a:off x="712342" y="2328919"/>
                <a:ext cx="1250258" cy="504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 latinLnBrk="1"/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AdaBoost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7C4AF50-F35C-41A9-B227-C951535AD23A}"/>
                </a:ext>
              </a:extLst>
            </p:cNvPr>
            <p:cNvGrpSpPr/>
            <p:nvPr/>
          </p:nvGrpSpPr>
          <p:grpSpPr>
            <a:xfrm>
              <a:off x="6712497" y="4742110"/>
              <a:ext cx="2006258" cy="628271"/>
              <a:chOff x="334342" y="2983177"/>
              <a:chExt cx="2006258" cy="628271"/>
            </a:xfrm>
          </p:grpSpPr>
          <p:sp>
            <p:nvSpPr>
              <p:cNvPr id="42" name="모서리가 둥근 직사각형 33">
                <a:extLst>
                  <a:ext uri="{FF2B5EF4-FFF2-40B4-BE49-F238E27FC236}">
                    <a16:creationId xmlns:a16="http://schemas.microsoft.com/office/drawing/2014/main" id="{7E8E2EDE-BD08-453E-B4F1-1ECCA4623FE6}"/>
                  </a:ext>
                </a:extLst>
              </p:cNvPr>
              <p:cNvSpPr/>
              <p:nvPr/>
            </p:nvSpPr>
            <p:spPr>
              <a:xfrm>
                <a:off x="334342" y="2983177"/>
                <a:ext cx="2006258" cy="590478"/>
              </a:xfrm>
              <a:prstGeom prst="roundRect">
                <a:avLst>
                  <a:gd name="adj" fmla="val 50000"/>
                </a:avLst>
              </a:prstGeom>
              <a:solidFill>
                <a:srgbClr val="8A96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B7CB07-D0E5-49A7-B632-4E2C7E97A343}"/>
                  </a:ext>
                </a:extLst>
              </p:cNvPr>
              <p:cNvSpPr txBox="1"/>
              <p:nvPr/>
            </p:nvSpPr>
            <p:spPr>
              <a:xfrm>
                <a:off x="934056" y="3106558"/>
                <a:ext cx="208752" cy="504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 latinLnBrk="1"/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4" name="모서리가 둥근 직사각형 33">
              <a:extLst>
                <a:ext uri="{FF2B5EF4-FFF2-40B4-BE49-F238E27FC236}">
                  <a16:creationId xmlns:a16="http://schemas.microsoft.com/office/drawing/2014/main" id="{BB0DF18B-3315-44E4-9325-029EB0494834}"/>
                </a:ext>
              </a:extLst>
            </p:cNvPr>
            <p:cNvSpPr/>
            <p:nvPr/>
          </p:nvSpPr>
          <p:spPr>
            <a:xfrm>
              <a:off x="6669220" y="3999663"/>
              <a:ext cx="2086203" cy="2757395"/>
            </a:xfrm>
            <a:prstGeom prst="roundRect">
              <a:avLst>
                <a:gd name="adj" fmla="val 13942"/>
              </a:avLst>
            </a:prstGeom>
            <a:noFill/>
            <a:ln w="19050">
              <a:solidFill>
                <a:srgbClr val="8A9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4E9B609-7DBC-4BC2-9459-47A9542E3C75}"/>
                </a:ext>
              </a:extLst>
            </p:cNvPr>
            <p:cNvGrpSpPr/>
            <p:nvPr/>
          </p:nvGrpSpPr>
          <p:grpSpPr>
            <a:xfrm>
              <a:off x="6712497" y="5401761"/>
              <a:ext cx="2006258" cy="590478"/>
              <a:chOff x="334342" y="2983177"/>
              <a:chExt cx="2006258" cy="590478"/>
            </a:xfrm>
          </p:grpSpPr>
          <p:sp>
            <p:nvSpPr>
              <p:cNvPr id="58" name="모서리가 둥근 직사각형 33">
                <a:extLst>
                  <a:ext uri="{FF2B5EF4-FFF2-40B4-BE49-F238E27FC236}">
                    <a16:creationId xmlns:a16="http://schemas.microsoft.com/office/drawing/2014/main" id="{ED1BACC8-EAA4-4C05-9BDF-9AB542C26601}"/>
                  </a:ext>
                </a:extLst>
              </p:cNvPr>
              <p:cNvSpPr/>
              <p:nvPr/>
            </p:nvSpPr>
            <p:spPr>
              <a:xfrm>
                <a:off x="334342" y="2983177"/>
                <a:ext cx="2006258" cy="590478"/>
              </a:xfrm>
              <a:prstGeom prst="roundRect">
                <a:avLst>
                  <a:gd name="adj" fmla="val 50000"/>
                </a:avLst>
              </a:prstGeom>
              <a:solidFill>
                <a:srgbClr val="8A96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1BC5777-9220-4E71-A5C0-C39B8728133A}"/>
                  </a:ext>
                </a:extLst>
              </p:cNvPr>
              <p:cNvSpPr txBox="1"/>
              <p:nvPr/>
            </p:nvSpPr>
            <p:spPr>
              <a:xfrm>
                <a:off x="458739" y="3023648"/>
                <a:ext cx="1757462" cy="504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 latinLnBrk="1"/>
                <a:r>
                  <a:rPr lang="en-US" altLang="ko-KR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GradientBoost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C2B1813-F917-4882-B60F-0E3F5A33CFDC}"/>
                </a:ext>
              </a:extLst>
            </p:cNvPr>
            <p:cNvGrpSpPr/>
            <p:nvPr/>
          </p:nvGrpSpPr>
          <p:grpSpPr>
            <a:xfrm>
              <a:off x="6712498" y="6088508"/>
              <a:ext cx="2006258" cy="590478"/>
              <a:chOff x="334343" y="2983178"/>
              <a:chExt cx="2006258" cy="590478"/>
            </a:xfrm>
          </p:grpSpPr>
          <p:sp>
            <p:nvSpPr>
              <p:cNvPr id="61" name="모서리가 둥근 직사각형 33">
                <a:extLst>
                  <a:ext uri="{FF2B5EF4-FFF2-40B4-BE49-F238E27FC236}">
                    <a16:creationId xmlns:a16="http://schemas.microsoft.com/office/drawing/2014/main" id="{1807051B-6EC6-4D01-99C8-15F0511E631C}"/>
                  </a:ext>
                </a:extLst>
              </p:cNvPr>
              <p:cNvSpPr/>
              <p:nvPr/>
            </p:nvSpPr>
            <p:spPr>
              <a:xfrm>
                <a:off x="334343" y="2983178"/>
                <a:ext cx="2006258" cy="590478"/>
              </a:xfrm>
              <a:prstGeom prst="roundRect">
                <a:avLst>
                  <a:gd name="adj" fmla="val 50000"/>
                </a:avLst>
              </a:prstGeom>
              <a:solidFill>
                <a:srgbClr val="8A96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C82A742-23F7-44BF-8D27-BC711657371C}"/>
                  </a:ext>
                </a:extLst>
              </p:cNvPr>
              <p:cNvSpPr txBox="1"/>
              <p:nvPr/>
            </p:nvSpPr>
            <p:spPr>
              <a:xfrm>
                <a:off x="690606" y="2996343"/>
                <a:ext cx="1293733" cy="504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 latinLnBrk="1"/>
                <a:r>
                  <a:rPr lang="en-US" altLang="ko-KR" sz="16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LightGBM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1CD54CA-A1F8-49FC-B4D5-9E09621DC46E}"/>
                </a:ext>
              </a:extLst>
            </p:cNvPr>
            <p:cNvSpPr txBox="1"/>
            <p:nvPr/>
          </p:nvSpPr>
          <p:spPr>
            <a:xfrm>
              <a:off x="7139405" y="4785522"/>
              <a:ext cx="1152440" cy="5048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lvl="0" latinLnBrk="1"/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XGBoost</a:t>
              </a:r>
              <a:endPara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96FBF1-EE78-4347-9DA5-4147420A6FCC}"/>
              </a:ext>
            </a:extLst>
          </p:cNvPr>
          <p:cNvGrpSpPr/>
          <p:nvPr/>
        </p:nvGrpSpPr>
        <p:grpSpPr>
          <a:xfrm>
            <a:off x="6854997" y="3418095"/>
            <a:ext cx="1846147" cy="473729"/>
            <a:chOff x="6299690" y="3274756"/>
            <a:chExt cx="2086203" cy="688644"/>
          </a:xfrm>
        </p:grpSpPr>
        <p:sp>
          <p:nvSpPr>
            <p:cNvPr id="53" name="모서리가 둥근 직사각형 33">
              <a:extLst>
                <a:ext uri="{FF2B5EF4-FFF2-40B4-BE49-F238E27FC236}">
                  <a16:creationId xmlns:a16="http://schemas.microsoft.com/office/drawing/2014/main" id="{04150F9A-C538-4A22-87B2-BBAAE8E8DDF4}"/>
                </a:ext>
              </a:extLst>
            </p:cNvPr>
            <p:cNvSpPr/>
            <p:nvPr/>
          </p:nvSpPr>
          <p:spPr>
            <a:xfrm>
              <a:off x="6299690" y="3274756"/>
              <a:ext cx="2086203" cy="688644"/>
            </a:xfrm>
            <a:prstGeom prst="roundRect">
              <a:avLst>
                <a:gd name="adj" fmla="val 13942"/>
              </a:avLst>
            </a:prstGeom>
            <a:noFill/>
            <a:ln w="19050">
              <a:solidFill>
                <a:srgbClr val="8A9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5954EAE-E8EE-4415-B7CC-D152F48AE8C0}"/>
                </a:ext>
              </a:extLst>
            </p:cNvPr>
            <p:cNvGrpSpPr/>
            <p:nvPr/>
          </p:nvGrpSpPr>
          <p:grpSpPr>
            <a:xfrm>
              <a:off x="6342970" y="3323839"/>
              <a:ext cx="2006258" cy="590478"/>
              <a:chOff x="334342" y="2281555"/>
              <a:chExt cx="2006258" cy="590478"/>
            </a:xfrm>
          </p:grpSpPr>
          <p:sp>
            <p:nvSpPr>
              <p:cNvPr id="69" name="모서리가 둥근 직사각형 33">
                <a:extLst>
                  <a:ext uri="{FF2B5EF4-FFF2-40B4-BE49-F238E27FC236}">
                    <a16:creationId xmlns:a16="http://schemas.microsoft.com/office/drawing/2014/main" id="{BCF2832E-9F4A-46F2-84A3-81896241C173}"/>
                  </a:ext>
                </a:extLst>
              </p:cNvPr>
              <p:cNvSpPr/>
              <p:nvPr/>
            </p:nvSpPr>
            <p:spPr>
              <a:xfrm>
                <a:off x="334342" y="2281555"/>
                <a:ext cx="2006258" cy="590478"/>
              </a:xfrm>
              <a:prstGeom prst="roundRect">
                <a:avLst>
                  <a:gd name="adj" fmla="val 50000"/>
                </a:avLst>
              </a:prstGeom>
              <a:solidFill>
                <a:srgbClr val="8A96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E30949-37AB-4142-9CD2-06ADA8EBBE8F}"/>
                  </a:ext>
                </a:extLst>
              </p:cNvPr>
              <p:cNvSpPr txBox="1"/>
              <p:nvPr/>
            </p:nvSpPr>
            <p:spPr>
              <a:xfrm>
                <a:off x="980435" y="2330238"/>
                <a:ext cx="714071" cy="492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 latinLnBrk="1"/>
                <a:r>
                  <a:rPr lang="en-US" altLang="ko-KR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SVM</a:t>
                </a: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26D0A4D7-86C7-458A-94E6-A2C1E4157324}"/>
              </a:ext>
            </a:extLst>
          </p:cNvPr>
          <p:cNvSpPr txBox="1"/>
          <p:nvPr/>
        </p:nvSpPr>
        <p:spPr>
          <a:xfrm>
            <a:off x="264561" y="415452"/>
            <a:ext cx="2682145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분석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9A6B187-9C10-4AA5-BC27-96333ACBEB78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B3A9970-DC65-498B-AD6C-D18723A141CF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CFE36E-C2A9-4238-A0CF-10289BBA9FAF}"/>
              </a:ext>
            </a:extLst>
          </p:cNvPr>
          <p:cNvSpPr txBox="1"/>
          <p:nvPr/>
        </p:nvSpPr>
        <p:spPr>
          <a:xfrm>
            <a:off x="264561" y="849616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ko-KR" altLang="en-US" sz="14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7C10F5A-8788-416D-90BD-0591D1C1C6CB}"/>
              </a:ext>
            </a:extLst>
          </p:cNvPr>
          <p:cNvSpPr/>
          <p:nvPr/>
        </p:nvSpPr>
        <p:spPr>
          <a:xfrm>
            <a:off x="295928" y="1230007"/>
            <a:ext cx="1760542" cy="310040"/>
          </a:xfrm>
          <a:prstGeom prst="rect">
            <a:avLst/>
          </a:prstGeom>
          <a:solidFill>
            <a:srgbClr val="3135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642211C-B1D7-4831-9573-AEE2F1F88CAD}"/>
              </a:ext>
            </a:extLst>
          </p:cNvPr>
          <p:cNvCxnSpPr>
            <a:cxnSpLocks/>
          </p:cNvCxnSpPr>
          <p:nvPr/>
        </p:nvCxnSpPr>
        <p:spPr>
          <a:xfrm>
            <a:off x="320344" y="1559565"/>
            <a:ext cx="1929696" cy="0"/>
          </a:xfrm>
          <a:prstGeom prst="line">
            <a:avLst/>
          </a:prstGeom>
          <a:ln w="15875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343B3F0-FFCB-4F85-9B93-D51BA60C3F0C}"/>
              </a:ext>
            </a:extLst>
          </p:cNvPr>
          <p:cNvSpPr txBox="1"/>
          <p:nvPr/>
        </p:nvSpPr>
        <p:spPr>
          <a:xfrm>
            <a:off x="264561" y="1234902"/>
            <a:ext cx="1580882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알고리즘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9D1EE83C-76B1-4586-A06D-CADF4CF6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6BC7E2-2E23-46AF-BC15-0687FB27CAAF}"/>
              </a:ext>
            </a:extLst>
          </p:cNvPr>
          <p:cNvSpPr/>
          <p:nvPr/>
        </p:nvSpPr>
        <p:spPr>
          <a:xfrm flipV="1">
            <a:off x="4200358" y="5021655"/>
            <a:ext cx="908814" cy="73686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93E58CE-C538-4471-A840-CA16956A2E87}"/>
              </a:ext>
            </a:extLst>
          </p:cNvPr>
          <p:cNvSpPr/>
          <p:nvPr/>
        </p:nvSpPr>
        <p:spPr>
          <a:xfrm flipV="1">
            <a:off x="4117005" y="4852404"/>
            <a:ext cx="1099665" cy="73686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27DA17-A49C-4FE3-B405-10A97A06F3AE}"/>
              </a:ext>
            </a:extLst>
          </p:cNvPr>
          <p:cNvSpPr/>
          <p:nvPr/>
        </p:nvSpPr>
        <p:spPr>
          <a:xfrm>
            <a:off x="295927" y="1745202"/>
            <a:ext cx="3517067" cy="310040"/>
          </a:xfrm>
          <a:prstGeom prst="rect">
            <a:avLst/>
          </a:prstGeom>
          <a:solidFill>
            <a:srgbClr val="3135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5678C2A-AEB0-42BD-8D11-23143774420D}"/>
              </a:ext>
            </a:extLst>
          </p:cNvPr>
          <p:cNvGrpSpPr/>
          <p:nvPr/>
        </p:nvGrpSpPr>
        <p:grpSpPr>
          <a:xfrm>
            <a:off x="327888" y="1218958"/>
            <a:ext cx="4392090" cy="290446"/>
            <a:chOff x="4261020" y="881059"/>
            <a:chExt cx="4392090" cy="29044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A105D3-D944-4BB8-9697-D26C0CF99016}"/>
                </a:ext>
              </a:extLst>
            </p:cNvPr>
            <p:cNvSpPr/>
            <p:nvPr/>
          </p:nvSpPr>
          <p:spPr>
            <a:xfrm>
              <a:off x="4262458" y="904716"/>
              <a:ext cx="4390652" cy="254882"/>
            </a:xfrm>
            <a:prstGeom prst="rect">
              <a:avLst/>
            </a:prstGeom>
            <a:solidFill>
              <a:srgbClr val="969696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179689-C112-42C0-BF9F-8B194C946271}"/>
                </a:ext>
              </a:extLst>
            </p:cNvPr>
            <p:cNvSpPr txBox="1"/>
            <p:nvPr/>
          </p:nvSpPr>
          <p:spPr>
            <a:xfrm>
              <a:off x="5061977" y="881059"/>
              <a:ext cx="3591132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Python (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keras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sklearn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lightgbm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xgboost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</p:txBody>
        </p:sp>
        <p:sp>
          <p:nvSpPr>
            <p:cNvPr id="46" name="화살표: 오각형 45">
              <a:extLst>
                <a:ext uri="{FF2B5EF4-FFF2-40B4-BE49-F238E27FC236}">
                  <a16:creationId xmlns:a16="http://schemas.microsoft.com/office/drawing/2014/main" id="{7AE346BA-4CF8-4144-B72C-DF990C3C76DC}"/>
                </a:ext>
              </a:extLst>
            </p:cNvPr>
            <p:cNvSpPr/>
            <p:nvPr/>
          </p:nvSpPr>
          <p:spPr>
            <a:xfrm>
              <a:off x="4261020" y="906361"/>
              <a:ext cx="812047" cy="254879"/>
            </a:xfrm>
            <a:prstGeom prst="homePlate">
              <a:avLst>
                <a:gd name="adj" fmla="val 25326"/>
              </a:avLst>
            </a:prstGeom>
            <a:solidFill>
              <a:srgbClr val="8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5A8086-20C1-4C4B-B80E-2C1DC8F7010A}"/>
                </a:ext>
              </a:extLst>
            </p:cNvPr>
            <p:cNvSpPr txBox="1"/>
            <p:nvPr/>
          </p:nvSpPr>
          <p:spPr>
            <a:xfrm>
              <a:off x="4283030" y="892967"/>
              <a:ext cx="756938" cy="278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도구</a:t>
              </a: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499A664-4668-4A44-8604-406056162385}"/>
              </a:ext>
            </a:extLst>
          </p:cNvPr>
          <p:cNvCxnSpPr>
            <a:cxnSpLocks/>
          </p:cNvCxnSpPr>
          <p:nvPr/>
        </p:nvCxnSpPr>
        <p:spPr>
          <a:xfrm>
            <a:off x="320344" y="2074760"/>
            <a:ext cx="3633047" cy="0"/>
          </a:xfrm>
          <a:prstGeom prst="line">
            <a:avLst/>
          </a:prstGeom>
          <a:ln w="15875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CA8E55-A161-4EE3-8BAD-42C5FD473C4F}"/>
              </a:ext>
            </a:extLst>
          </p:cNvPr>
          <p:cNvSpPr txBox="1"/>
          <p:nvPr/>
        </p:nvSpPr>
        <p:spPr>
          <a:xfrm>
            <a:off x="264561" y="1750097"/>
            <a:ext cx="3797835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분류분석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모델을 활용한 활동 추천 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FEE2B-15AD-4586-A42A-3BA9E5AF3CA3}"/>
              </a:ext>
            </a:extLst>
          </p:cNvPr>
          <p:cNvSpPr txBox="1"/>
          <p:nvPr/>
        </p:nvSpPr>
        <p:spPr>
          <a:xfrm>
            <a:off x="226259" y="2186931"/>
            <a:ext cx="3462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사용하여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여행활동 추천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AF7D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61859AE1-8018-4CA8-845A-1ED2E53B4E01}"/>
              </a:ext>
            </a:extLst>
          </p:cNvPr>
          <p:cNvSpPr/>
          <p:nvPr/>
        </p:nvSpPr>
        <p:spPr>
          <a:xfrm>
            <a:off x="297777" y="4215305"/>
            <a:ext cx="1721847" cy="907197"/>
          </a:xfrm>
          <a:prstGeom prst="roundRect">
            <a:avLst/>
          </a:prstGeom>
          <a:solidFill>
            <a:srgbClr val="44C8A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9C25FAB5-2560-4651-80CE-773B37C49A1F}"/>
              </a:ext>
            </a:extLst>
          </p:cNvPr>
          <p:cNvSpPr/>
          <p:nvPr/>
        </p:nvSpPr>
        <p:spPr>
          <a:xfrm>
            <a:off x="2085876" y="4215306"/>
            <a:ext cx="1721847" cy="907197"/>
          </a:xfrm>
          <a:prstGeom prst="roundRect">
            <a:avLst/>
          </a:prstGeom>
          <a:solidFill>
            <a:srgbClr val="41C36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09547A41-2990-482C-A736-8C0C27959EDF}"/>
              </a:ext>
            </a:extLst>
          </p:cNvPr>
          <p:cNvSpPr/>
          <p:nvPr/>
        </p:nvSpPr>
        <p:spPr>
          <a:xfrm>
            <a:off x="2085876" y="3064392"/>
            <a:ext cx="1721847" cy="907197"/>
          </a:xfrm>
          <a:prstGeom prst="roundRect">
            <a:avLst/>
          </a:prstGeom>
          <a:solidFill>
            <a:srgbClr val="44BCC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6E2B65BB-8F7F-4A64-BD9F-472D5620308F}"/>
              </a:ext>
            </a:extLst>
          </p:cNvPr>
          <p:cNvSpPr/>
          <p:nvPr/>
        </p:nvSpPr>
        <p:spPr>
          <a:xfrm>
            <a:off x="325937" y="3064392"/>
            <a:ext cx="1681898" cy="907197"/>
          </a:xfrm>
          <a:prstGeom prst="roundRect">
            <a:avLst/>
          </a:prstGeom>
          <a:solidFill>
            <a:srgbClr val="609FD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6738F7B3-7F66-4D0F-8BAD-042FE246FD64}"/>
              </a:ext>
            </a:extLst>
          </p:cNvPr>
          <p:cNvSpPr/>
          <p:nvPr/>
        </p:nvSpPr>
        <p:spPr>
          <a:xfrm>
            <a:off x="297777" y="5441817"/>
            <a:ext cx="1721847" cy="907197"/>
          </a:xfrm>
          <a:prstGeom prst="roundRect">
            <a:avLst/>
          </a:prstGeom>
          <a:solidFill>
            <a:srgbClr val="40BA3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CD238403-4BD1-4FDF-9952-934570459B6E}"/>
              </a:ext>
            </a:extLst>
          </p:cNvPr>
          <p:cNvSpPr/>
          <p:nvPr/>
        </p:nvSpPr>
        <p:spPr>
          <a:xfrm>
            <a:off x="2085876" y="5441818"/>
            <a:ext cx="1721847" cy="907197"/>
          </a:xfrm>
          <a:prstGeom prst="roundRect">
            <a:avLst/>
          </a:prstGeom>
          <a:solidFill>
            <a:srgbClr val="71B34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BA702A-17A4-4DB0-B457-D46BDD3EAF2E}"/>
              </a:ext>
            </a:extLst>
          </p:cNvPr>
          <p:cNvSpPr txBox="1"/>
          <p:nvPr/>
        </p:nvSpPr>
        <p:spPr>
          <a:xfrm>
            <a:off x="879771" y="316428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SVM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64C637-16C7-4986-AA42-3FD44C4B8E37}"/>
              </a:ext>
            </a:extLst>
          </p:cNvPr>
          <p:cNvSpPr txBox="1"/>
          <p:nvPr/>
        </p:nvSpPr>
        <p:spPr>
          <a:xfrm>
            <a:off x="2258670" y="3164289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RandomForest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609EF69-9A6B-49C1-860B-0987E3ACDE13}"/>
              </a:ext>
            </a:extLst>
          </p:cNvPr>
          <p:cNvSpPr txBox="1"/>
          <p:nvPr/>
        </p:nvSpPr>
        <p:spPr>
          <a:xfrm>
            <a:off x="673787" y="4293980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AdaBoost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6726FF0-19DB-4ADC-A61F-2DAB94D0854C}"/>
              </a:ext>
            </a:extLst>
          </p:cNvPr>
          <p:cNvSpPr txBox="1"/>
          <p:nvPr/>
        </p:nvSpPr>
        <p:spPr>
          <a:xfrm>
            <a:off x="2495111" y="4293980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XGBoost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89E138C-E2E2-4940-85DE-725378203A5D}"/>
              </a:ext>
            </a:extLst>
          </p:cNvPr>
          <p:cNvSpPr txBox="1"/>
          <p:nvPr/>
        </p:nvSpPr>
        <p:spPr>
          <a:xfrm>
            <a:off x="476618" y="5544026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GradientBoost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31E202A-7BD7-4363-8175-6C89DE3773F6}"/>
              </a:ext>
            </a:extLst>
          </p:cNvPr>
          <p:cNvSpPr txBox="1"/>
          <p:nvPr/>
        </p:nvSpPr>
        <p:spPr>
          <a:xfrm>
            <a:off x="2440608" y="5544026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LightGBM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E2CD3CA-8CF8-438D-95B4-2F6EF7D5FD8F}"/>
              </a:ext>
            </a:extLst>
          </p:cNvPr>
          <p:cNvSpPr txBox="1"/>
          <p:nvPr/>
        </p:nvSpPr>
        <p:spPr>
          <a:xfrm>
            <a:off x="776378" y="3516109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0.7986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1EF1A0C-A205-4ABE-8703-72BFC6558335}"/>
              </a:ext>
            </a:extLst>
          </p:cNvPr>
          <p:cNvSpPr txBox="1"/>
          <p:nvPr/>
        </p:nvSpPr>
        <p:spPr>
          <a:xfrm>
            <a:off x="2554704" y="3516109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0.7993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03C8AE-8449-4793-9767-D89E822895F7}"/>
              </a:ext>
            </a:extLst>
          </p:cNvPr>
          <p:cNvSpPr txBox="1"/>
          <p:nvPr/>
        </p:nvSpPr>
        <p:spPr>
          <a:xfrm>
            <a:off x="776378" y="4664506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0.7960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2A9CC66-A386-4876-A73B-3A69FF27BBD3}"/>
              </a:ext>
            </a:extLst>
          </p:cNvPr>
          <p:cNvSpPr txBox="1"/>
          <p:nvPr/>
        </p:nvSpPr>
        <p:spPr>
          <a:xfrm>
            <a:off x="2554704" y="4664506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0.7987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693D5B6-1312-41CD-882A-879416D2777B}"/>
              </a:ext>
            </a:extLst>
          </p:cNvPr>
          <p:cNvSpPr txBox="1"/>
          <p:nvPr/>
        </p:nvSpPr>
        <p:spPr>
          <a:xfrm>
            <a:off x="776379" y="5918225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0.8012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C7CD935-7656-46C8-9776-D1C9359A27E1}"/>
              </a:ext>
            </a:extLst>
          </p:cNvPr>
          <p:cNvSpPr txBox="1"/>
          <p:nvPr/>
        </p:nvSpPr>
        <p:spPr>
          <a:xfrm>
            <a:off x="2554706" y="5918225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0.8024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2D6292-4459-40C7-9002-BFA568B32F97}"/>
              </a:ext>
            </a:extLst>
          </p:cNvPr>
          <p:cNvSpPr/>
          <p:nvPr/>
        </p:nvSpPr>
        <p:spPr>
          <a:xfrm>
            <a:off x="2024980" y="5422150"/>
            <a:ext cx="1844316" cy="9688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A19A7544-C240-4826-8C35-EB23647BC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95" y="3954235"/>
            <a:ext cx="4024999" cy="2396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43FCB81-190B-48AC-B4E6-D17140EFADC6}"/>
              </a:ext>
            </a:extLst>
          </p:cNvPr>
          <p:cNvGrpSpPr/>
          <p:nvPr/>
        </p:nvGrpSpPr>
        <p:grpSpPr>
          <a:xfrm>
            <a:off x="4110033" y="4473912"/>
            <a:ext cx="1219840" cy="234031"/>
            <a:chOff x="6716011" y="3682678"/>
            <a:chExt cx="278433" cy="80142"/>
          </a:xfrm>
        </p:grpSpPr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7F755670-D890-4688-88D8-17375F5FC6F8}"/>
                </a:ext>
              </a:extLst>
            </p:cNvPr>
            <p:cNvCxnSpPr>
              <a:cxnSpLocks/>
            </p:cNvCxnSpPr>
            <p:nvPr/>
          </p:nvCxnSpPr>
          <p:spPr>
            <a:xfrm>
              <a:off x="6716011" y="3762820"/>
              <a:ext cx="27843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F677E2F-1C4C-4643-9AFC-F6C582B70BF9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4DC676F1-B469-45CB-82FE-5347F4F1D9FF}"/>
              </a:ext>
            </a:extLst>
          </p:cNvPr>
          <p:cNvSpPr txBox="1"/>
          <p:nvPr/>
        </p:nvSpPr>
        <p:spPr>
          <a:xfrm>
            <a:off x="4042734" y="4756839"/>
            <a:ext cx="12650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가장 정확도가 높은</a:t>
            </a:r>
            <a:endParaRPr lang="en-US" altLang="ko-KR" sz="11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200" b="1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LightGBM</a:t>
            </a:r>
            <a:r>
              <a:rPr lang="en-US" altLang="ko-KR" sz="11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1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사용</a:t>
            </a: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E31C0C7-B256-4726-9599-0EE1FD065869}"/>
              </a:ext>
            </a:extLst>
          </p:cNvPr>
          <p:cNvSpPr txBox="1"/>
          <p:nvPr/>
        </p:nvSpPr>
        <p:spPr>
          <a:xfrm>
            <a:off x="6062104" y="1534061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분류분석 결과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E02C28-20D3-4BF3-9AD3-6D181AAB07F1}"/>
              </a:ext>
            </a:extLst>
          </p:cNvPr>
          <p:cNvSpPr txBox="1"/>
          <p:nvPr/>
        </p:nvSpPr>
        <p:spPr>
          <a:xfrm>
            <a:off x="6062104" y="1926100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남성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대가 가장 선호하는 활동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7F03841-4815-4EDE-B74A-4E692121B8F9}"/>
              </a:ext>
            </a:extLst>
          </p:cNvPr>
          <p:cNvSpPr txBox="1"/>
          <p:nvPr/>
        </p:nvSpPr>
        <p:spPr>
          <a:xfrm>
            <a:off x="6062104" y="2311008"/>
            <a:ext cx="1800493" cy="1445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음식관광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테마파크 및 놀이시설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스포츠 및 레포츠활동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자연 및 풍경감상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Result svg vector icon | free icons | UIHere">
            <a:extLst>
              <a:ext uri="{FF2B5EF4-FFF2-40B4-BE49-F238E27FC236}">
                <a16:creationId xmlns:a16="http://schemas.microsoft.com/office/drawing/2014/main" id="{290BF5AE-AA47-4CAC-9DD7-3B1BEAC9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93" y="1528624"/>
            <a:ext cx="525596" cy="52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86346A8E-5D78-4F2A-AA7B-E12AD828FC4C}"/>
              </a:ext>
            </a:extLst>
          </p:cNvPr>
          <p:cNvGrpSpPr/>
          <p:nvPr/>
        </p:nvGrpSpPr>
        <p:grpSpPr>
          <a:xfrm flipH="1">
            <a:off x="8085607" y="2435654"/>
            <a:ext cx="217180" cy="1174079"/>
            <a:chOff x="4361479" y="3218369"/>
            <a:chExt cx="186041" cy="2807781"/>
          </a:xfrm>
        </p:grpSpPr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86FEFC7B-D5A1-4351-A052-A70DADBA4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6242" y="3218369"/>
              <a:ext cx="0" cy="2807781"/>
            </a:xfrm>
            <a:prstGeom prst="line">
              <a:avLst/>
            </a:prstGeom>
            <a:ln w="1905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EC2EEE31-3134-40DB-9A66-5D0ED30ABBB7}"/>
                </a:ext>
              </a:extLst>
            </p:cNvPr>
            <p:cNvCxnSpPr>
              <a:cxnSpLocks/>
            </p:cNvCxnSpPr>
            <p:nvPr/>
          </p:nvCxnSpPr>
          <p:spPr>
            <a:xfrm>
              <a:off x="4361479" y="3227894"/>
              <a:ext cx="186041" cy="0"/>
            </a:xfrm>
            <a:prstGeom prst="line">
              <a:avLst/>
            </a:prstGeom>
            <a:ln w="1905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D140C8B-3446-4DDE-B598-B8167337107F}"/>
                </a:ext>
              </a:extLst>
            </p:cNvPr>
            <p:cNvCxnSpPr>
              <a:cxnSpLocks/>
            </p:cNvCxnSpPr>
            <p:nvPr/>
          </p:nvCxnSpPr>
          <p:spPr>
            <a:xfrm>
              <a:off x="4361479" y="6020307"/>
              <a:ext cx="186041" cy="0"/>
            </a:xfrm>
            <a:prstGeom prst="line">
              <a:avLst/>
            </a:prstGeom>
            <a:ln w="1905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5CBB2CC7-FF7B-49DC-A88E-9A80223D989F}"/>
              </a:ext>
            </a:extLst>
          </p:cNvPr>
          <p:cNvCxnSpPr>
            <a:cxnSpLocks/>
          </p:cNvCxnSpPr>
          <p:nvPr/>
        </p:nvCxnSpPr>
        <p:spPr>
          <a:xfrm flipH="1">
            <a:off x="8297227" y="3022693"/>
            <a:ext cx="150633" cy="0"/>
          </a:xfrm>
          <a:prstGeom prst="line">
            <a:avLst/>
          </a:prstGeom>
          <a:ln w="19050">
            <a:solidFill>
              <a:srgbClr val="D5B1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B949C5C1-A98C-4949-B31D-F85B0716EBF5}"/>
              </a:ext>
            </a:extLst>
          </p:cNvPr>
          <p:cNvSpPr txBox="1"/>
          <p:nvPr/>
        </p:nvSpPr>
        <p:spPr>
          <a:xfrm>
            <a:off x="8447860" y="2896661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여행활동 추천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AF7D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AA8BFD-6A0B-4B40-B0D6-8E8C54C69801}"/>
              </a:ext>
            </a:extLst>
          </p:cNvPr>
          <p:cNvSpPr txBox="1"/>
          <p:nvPr/>
        </p:nvSpPr>
        <p:spPr>
          <a:xfrm>
            <a:off x="264561" y="415452"/>
            <a:ext cx="2682145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분석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8395E23-B9CC-40B7-9A11-60FCA6D3E123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AA9651F-6B05-46CA-AC87-A6DD897F70AD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F334F4-649A-41E0-84D0-24E8A4C288A8}"/>
              </a:ext>
            </a:extLst>
          </p:cNvPr>
          <p:cNvSpPr txBox="1"/>
          <p:nvPr/>
        </p:nvSpPr>
        <p:spPr>
          <a:xfrm>
            <a:off x="264561" y="849616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ko-KR" altLang="en-US" sz="14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4AB7978-1982-47C5-90BA-DD4EEEA2CEEC}"/>
              </a:ext>
            </a:extLst>
          </p:cNvPr>
          <p:cNvSpPr/>
          <p:nvPr/>
        </p:nvSpPr>
        <p:spPr>
          <a:xfrm>
            <a:off x="5796371" y="4084794"/>
            <a:ext cx="3811851" cy="111832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CD382F1B-9FCB-4E35-AE5A-3CB5D4E12C03}"/>
              </a:ext>
            </a:extLst>
          </p:cNvPr>
          <p:cNvGrpSpPr/>
          <p:nvPr/>
        </p:nvGrpSpPr>
        <p:grpSpPr>
          <a:xfrm>
            <a:off x="5709158" y="2013125"/>
            <a:ext cx="87043" cy="2081621"/>
            <a:chOff x="1202263" y="2526352"/>
            <a:chExt cx="59451" cy="1421778"/>
          </a:xfrm>
        </p:grpSpPr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06A7A5A5-65B8-4B21-A0A4-40DE0DB12934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83CE7F28-4A9A-4F42-B451-5AA6565A5B33}"/>
                </a:ext>
              </a:extLst>
            </p:cNvPr>
            <p:cNvCxnSpPr>
              <a:cxnSpLocks/>
            </p:cNvCxnSpPr>
            <p:nvPr/>
          </p:nvCxnSpPr>
          <p:spPr>
            <a:xfrm>
              <a:off x="1232543" y="2526352"/>
              <a:ext cx="0" cy="1363538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A126AAC7-26B9-41ED-9D2D-F50EA0FB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8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4782740" y="1134061"/>
            <a:ext cx="2101729" cy="41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20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제안</a:t>
            </a:r>
            <a:endParaRPr lang="en-US" sz="20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B14B6D-4512-423C-946B-61FA9F0C164D}"/>
              </a:ext>
            </a:extLst>
          </p:cNvPr>
          <p:cNvGrpSpPr/>
          <p:nvPr/>
        </p:nvGrpSpPr>
        <p:grpSpPr>
          <a:xfrm>
            <a:off x="4921740" y="999725"/>
            <a:ext cx="166390" cy="54473"/>
            <a:chOff x="5838825" y="717479"/>
            <a:chExt cx="204788" cy="125853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6956213-1072-40E0-97AE-3F72DA3DB81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825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9C2D3FE-38E3-4E18-A2FE-CB56583B6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9313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2F67137E-80EA-4D9A-8640-27628A6EAE65}"/>
              </a:ext>
            </a:extLst>
          </p:cNvPr>
          <p:cNvSpPr/>
          <p:nvPr/>
        </p:nvSpPr>
        <p:spPr>
          <a:xfrm>
            <a:off x="0" y="1"/>
            <a:ext cx="3599956" cy="3639483"/>
          </a:xfrm>
          <a:custGeom>
            <a:avLst/>
            <a:gdLst>
              <a:gd name="connsiteX0" fmla="*/ 0 w 3599956"/>
              <a:gd name="connsiteY0" fmla="*/ 0 h 3639483"/>
              <a:gd name="connsiteX1" fmla="*/ 3465478 w 3599956"/>
              <a:gd name="connsiteY1" fmla="*/ 0 h 3639483"/>
              <a:gd name="connsiteX2" fmla="*/ 3474711 w 3599956"/>
              <a:gd name="connsiteY2" fmla="*/ 25226 h 3639483"/>
              <a:gd name="connsiteX3" fmla="*/ 3599956 w 3599956"/>
              <a:gd name="connsiteY3" fmla="*/ 853648 h 3639483"/>
              <a:gd name="connsiteX4" fmla="*/ 814121 w 3599956"/>
              <a:gd name="connsiteY4" fmla="*/ 3639483 h 3639483"/>
              <a:gd name="connsiteX5" fmla="*/ 252678 w 3599956"/>
              <a:gd name="connsiteY5" fmla="*/ 3582885 h 3639483"/>
              <a:gd name="connsiteX6" fmla="*/ 0 w 3599956"/>
              <a:gd name="connsiteY6" fmla="*/ 3517915 h 363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9956" h="3639483">
                <a:moveTo>
                  <a:pt x="0" y="0"/>
                </a:moveTo>
                <a:lnTo>
                  <a:pt x="3465478" y="0"/>
                </a:lnTo>
                <a:lnTo>
                  <a:pt x="3474711" y="25226"/>
                </a:lnTo>
                <a:cubicBezTo>
                  <a:pt x="3556107" y="286924"/>
                  <a:pt x="3599956" y="565165"/>
                  <a:pt x="3599956" y="853648"/>
                </a:cubicBezTo>
                <a:cubicBezTo>
                  <a:pt x="3599956" y="2392222"/>
                  <a:pt x="2352695" y="3639483"/>
                  <a:pt x="814121" y="3639483"/>
                </a:cubicBezTo>
                <a:cubicBezTo>
                  <a:pt x="621799" y="3639483"/>
                  <a:pt x="434029" y="3619995"/>
                  <a:pt x="252678" y="3582885"/>
                </a:cubicBezTo>
                <a:lnTo>
                  <a:pt x="0" y="3517915"/>
                </a:lnTo>
                <a:close/>
              </a:path>
            </a:pathLst>
          </a:custGeom>
          <a:pattFill prst="wdDnDiag">
            <a:fgClr>
              <a:srgbClr val="CA9C6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45FF3AE-BBF1-4FD6-B627-4187AC0C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15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4E5CA-3DC8-4312-8E9B-6E3D5D951129}"/>
              </a:ext>
            </a:extLst>
          </p:cNvPr>
          <p:cNvSpPr txBox="1"/>
          <p:nvPr/>
        </p:nvSpPr>
        <p:spPr>
          <a:xfrm>
            <a:off x="4782740" y="2006704"/>
            <a:ext cx="1416093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spc="-4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400" b="1" spc="-4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배경</a:t>
            </a:r>
            <a:endParaRPr lang="en-US" sz="14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0A268-10C9-47B6-8D51-36C21B1DD994}"/>
              </a:ext>
            </a:extLst>
          </p:cNvPr>
          <p:cNvSpPr txBox="1"/>
          <p:nvPr/>
        </p:nvSpPr>
        <p:spPr>
          <a:xfrm>
            <a:off x="4782740" y="3199754"/>
            <a:ext cx="1416093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spc="-4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400" b="1" spc="-4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주제</a:t>
            </a:r>
            <a:endParaRPr lang="en-US" sz="14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80DBD-A087-4D05-A321-D30FD806CFA7}"/>
              </a:ext>
            </a:extLst>
          </p:cNvPr>
          <p:cNvSpPr txBox="1"/>
          <p:nvPr/>
        </p:nvSpPr>
        <p:spPr>
          <a:xfrm>
            <a:off x="4782740" y="3604209"/>
            <a:ext cx="3173369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현재 위치를 활용한 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근교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여행지 추천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6D1E01-1234-43BC-8751-E3A8DA3C6593}"/>
              </a:ext>
            </a:extLst>
          </p:cNvPr>
          <p:cNvSpPr/>
          <p:nvPr/>
        </p:nvSpPr>
        <p:spPr>
          <a:xfrm>
            <a:off x="4782740" y="3900341"/>
            <a:ext cx="4953000" cy="2871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인공지능을 이용한 키워드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라벨링을 통한 사용자 선호도 기반 여행지 추천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C81E2-74F2-4AE4-A262-3E9A73A836BB}"/>
              </a:ext>
            </a:extLst>
          </p:cNvPr>
          <p:cNvSpPr txBox="1"/>
          <p:nvPr/>
        </p:nvSpPr>
        <p:spPr>
          <a:xfrm>
            <a:off x="4782740" y="2442411"/>
            <a:ext cx="3644203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분석과 통계정보를 활용한 프로젝트 배경 설명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E02BBE-A1E5-41E0-85B3-FA1473B0488D}"/>
              </a:ext>
            </a:extLst>
          </p:cNvPr>
          <p:cNvSpPr txBox="1"/>
          <p:nvPr/>
        </p:nvSpPr>
        <p:spPr>
          <a:xfrm>
            <a:off x="4782740" y="4681191"/>
            <a:ext cx="1416093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spc="-4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1400" b="1" spc="-4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목적</a:t>
            </a:r>
            <a:endParaRPr lang="en-US" sz="14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ACF185-AB3E-4CED-B8B7-8ED367CC9611}"/>
              </a:ext>
            </a:extLst>
          </p:cNvPr>
          <p:cNvSpPr txBox="1"/>
          <p:nvPr/>
        </p:nvSpPr>
        <p:spPr>
          <a:xfrm>
            <a:off x="4782740" y="5129199"/>
            <a:ext cx="4554324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원하는 여행지를 선호도 기반으로 개인의 취향에 맞게 제공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C9CF94-76CA-4EA0-B2EF-ACD8EBFA9796}"/>
              </a:ext>
            </a:extLst>
          </p:cNvPr>
          <p:cNvSpPr/>
          <p:nvPr/>
        </p:nvSpPr>
        <p:spPr>
          <a:xfrm>
            <a:off x="4782740" y="5425331"/>
            <a:ext cx="4953000" cy="2871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당일로 다녀올 수 있는 근교지역 여행지 정보 제공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215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AC49A53E-0B1C-47AB-B717-19861F6A2896}"/>
              </a:ext>
            </a:extLst>
          </p:cNvPr>
          <p:cNvGrpSpPr/>
          <p:nvPr/>
        </p:nvGrpSpPr>
        <p:grpSpPr>
          <a:xfrm>
            <a:off x="5189385" y="3136034"/>
            <a:ext cx="4267433" cy="1838059"/>
            <a:chOff x="396322" y="3136034"/>
            <a:chExt cx="4267433" cy="1838059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A7A0CDCE-D771-4480-B1FC-6B24A24CB3A0}"/>
                </a:ext>
              </a:extLst>
            </p:cNvPr>
            <p:cNvCxnSpPr/>
            <p:nvPr/>
          </p:nvCxnSpPr>
          <p:spPr>
            <a:xfrm>
              <a:off x="396322" y="3136034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FF1F9DC1-1E48-458A-9E69-94AC31DF457F}"/>
                </a:ext>
              </a:extLst>
            </p:cNvPr>
            <p:cNvCxnSpPr/>
            <p:nvPr/>
          </p:nvCxnSpPr>
          <p:spPr>
            <a:xfrm>
              <a:off x="396322" y="3503646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B4341DAA-9494-48A2-B626-104422E75768}"/>
                </a:ext>
              </a:extLst>
            </p:cNvPr>
            <p:cNvCxnSpPr/>
            <p:nvPr/>
          </p:nvCxnSpPr>
          <p:spPr>
            <a:xfrm>
              <a:off x="396322" y="3871258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3280E66D-6EB8-4779-BDE8-371AD3DB5A72}"/>
                </a:ext>
              </a:extLst>
            </p:cNvPr>
            <p:cNvCxnSpPr/>
            <p:nvPr/>
          </p:nvCxnSpPr>
          <p:spPr>
            <a:xfrm>
              <a:off x="396322" y="4238869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C8D615F4-F64A-4A22-B026-57C6AE60FB46}"/>
                </a:ext>
              </a:extLst>
            </p:cNvPr>
            <p:cNvCxnSpPr/>
            <p:nvPr/>
          </p:nvCxnSpPr>
          <p:spPr>
            <a:xfrm>
              <a:off x="396322" y="4606481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3837E27B-139D-457E-8578-3E605ED1A4A0}"/>
                </a:ext>
              </a:extLst>
            </p:cNvPr>
            <p:cNvCxnSpPr/>
            <p:nvPr/>
          </p:nvCxnSpPr>
          <p:spPr>
            <a:xfrm>
              <a:off x="396322" y="4974093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37E5DAB-A9FB-46F6-8177-4815014FFAB7}"/>
              </a:ext>
            </a:extLst>
          </p:cNvPr>
          <p:cNvCxnSpPr/>
          <p:nvPr/>
        </p:nvCxnSpPr>
        <p:spPr>
          <a:xfrm>
            <a:off x="396322" y="3136034"/>
            <a:ext cx="4267433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2C691F8A-A987-4AB2-A542-A33FE32DA962}"/>
              </a:ext>
            </a:extLst>
          </p:cNvPr>
          <p:cNvCxnSpPr/>
          <p:nvPr/>
        </p:nvCxnSpPr>
        <p:spPr>
          <a:xfrm>
            <a:off x="396322" y="3503646"/>
            <a:ext cx="4267433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83AEB0AC-CAB6-448D-92CA-9DB67B318479}"/>
              </a:ext>
            </a:extLst>
          </p:cNvPr>
          <p:cNvCxnSpPr/>
          <p:nvPr/>
        </p:nvCxnSpPr>
        <p:spPr>
          <a:xfrm>
            <a:off x="396322" y="3871258"/>
            <a:ext cx="4267433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08361B2-A50B-4606-861D-C3604575F917}"/>
              </a:ext>
            </a:extLst>
          </p:cNvPr>
          <p:cNvCxnSpPr/>
          <p:nvPr/>
        </p:nvCxnSpPr>
        <p:spPr>
          <a:xfrm>
            <a:off x="396322" y="4238869"/>
            <a:ext cx="4267433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3B843F17-6D24-4892-9C10-47D144BA118E}"/>
              </a:ext>
            </a:extLst>
          </p:cNvPr>
          <p:cNvCxnSpPr/>
          <p:nvPr/>
        </p:nvCxnSpPr>
        <p:spPr>
          <a:xfrm>
            <a:off x="396322" y="4606481"/>
            <a:ext cx="4267433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1FB8845D-CB41-465F-B156-19018C1DEEE8}"/>
              </a:ext>
            </a:extLst>
          </p:cNvPr>
          <p:cNvCxnSpPr/>
          <p:nvPr/>
        </p:nvCxnSpPr>
        <p:spPr>
          <a:xfrm>
            <a:off x="396322" y="4974093"/>
            <a:ext cx="4267433" cy="0"/>
          </a:xfrm>
          <a:prstGeom prst="line">
            <a:avLst/>
          </a:prstGeom>
          <a:ln>
            <a:solidFill>
              <a:srgbClr val="313540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35FBA1-0973-498F-9168-94C130392ACD}"/>
              </a:ext>
            </a:extLst>
          </p:cNvPr>
          <p:cNvSpPr/>
          <p:nvPr/>
        </p:nvSpPr>
        <p:spPr>
          <a:xfrm>
            <a:off x="394816" y="1807128"/>
            <a:ext cx="4332233" cy="35287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A133174-415D-4A5B-87CE-0A03AF265976}"/>
              </a:ext>
            </a:extLst>
          </p:cNvPr>
          <p:cNvSpPr/>
          <p:nvPr/>
        </p:nvSpPr>
        <p:spPr>
          <a:xfrm>
            <a:off x="5113408" y="1818034"/>
            <a:ext cx="4386222" cy="35287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A5155-C7F5-44CA-8EB7-BA95F8DBCFB8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제안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FCFBDE-FA35-4465-8DDF-90B911D71F98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70702B1-09B7-48FC-8803-EA9991400B1A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0367F-9DB8-495C-A161-7AC3653A8761}"/>
              </a:ext>
            </a:extLst>
          </p:cNvPr>
          <p:cNvSpPr txBox="1"/>
          <p:nvPr/>
        </p:nvSpPr>
        <p:spPr>
          <a:xfrm>
            <a:off x="264561" y="849616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배경 </a:t>
            </a:r>
            <a:endParaRPr lang="en-US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FABB45-F4BA-44E4-9527-502A6091DF03}"/>
              </a:ext>
            </a:extLst>
          </p:cNvPr>
          <p:cNvSpPr/>
          <p:nvPr/>
        </p:nvSpPr>
        <p:spPr>
          <a:xfrm>
            <a:off x="396322" y="2155154"/>
            <a:ext cx="4330727" cy="627418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4041D5-01F0-4683-90CC-B5F824AEED5C}"/>
              </a:ext>
            </a:extLst>
          </p:cNvPr>
          <p:cNvSpPr/>
          <p:nvPr/>
        </p:nvSpPr>
        <p:spPr>
          <a:xfrm>
            <a:off x="396322" y="1807128"/>
            <a:ext cx="4330727" cy="348026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6E8A5-8EFA-4B91-A450-76A3594E29F1}"/>
              </a:ext>
            </a:extLst>
          </p:cNvPr>
          <p:cNvSpPr txBox="1"/>
          <p:nvPr/>
        </p:nvSpPr>
        <p:spPr>
          <a:xfrm>
            <a:off x="1551634" y="1818034"/>
            <a:ext cx="2020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인기 여행지 분포</a:t>
            </a:r>
            <a:endParaRPr lang="en-US" altLang="ko-KR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A7A61D-FED7-4A42-897A-D9CDC3BC9B80}"/>
              </a:ext>
            </a:extLst>
          </p:cNvPr>
          <p:cNvSpPr txBox="1"/>
          <p:nvPr/>
        </p:nvSpPr>
        <p:spPr>
          <a:xfrm>
            <a:off x="2838971" y="1545518"/>
            <a:ext cx="1999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관광지 입장객 통계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E5F0DB-31B9-4ABB-9444-071848FEA93F}"/>
              </a:ext>
            </a:extLst>
          </p:cNvPr>
          <p:cNvSpPr txBox="1"/>
          <p:nvPr/>
        </p:nvSpPr>
        <p:spPr>
          <a:xfrm>
            <a:off x="358998" y="2208773"/>
            <a:ext cx="4405373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인기 여행지를 보면 실내 위주 관광지가  약 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70%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차지하고</a:t>
            </a:r>
            <a:endParaRPr lang="en-US" altLang="ko-KR" sz="12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 및 생태환경 관광지는 약 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10%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비율로 매우 적었다</a:t>
            </a:r>
            <a:endParaRPr lang="en-US" altLang="ko-KR" sz="12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70BF07-EBB5-43FF-BA06-1EFEB813EBF8}"/>
              </a:ext>
            </a:extLst>
          </p:cNvPr>
          <p:cNvSpPr/>
          <p:nvPr/>
        </p:nvSpPr>
        <p:spPr>
          <a:xfrm>
            <a:off x="5496306" y="5740926"/>
            <a:ext cx="3675887" cy="585417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34E1FE4-858E-4860-B227-DA7D6EBF0768}"/>
              </a:ext>
            </a:extLst>
          </p:cNvPr>
          <p:cNvSpPr/>
          <p:nvPr/>
        </p:nvSpPr>
        <p:spPr>
          <a:xfrm>
            <a:off x="5113408" y="2155153"/>
            <a:ext cx="4396270" cy="627418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FA9905B-1E43-4771-BDE9-08765560247D}"/>
              </a:ext>
            </a:extLst>
          </p:cNvPr>
          <p:cNvSpPr/>
          <p:nvPr/>
        </p:nvSpPr>
        <p:spPr>
          <a:xfrm>
            <a:off x="5113408" y="1807128"/>
            <a:ext cx="4396270" cy="348025"/>
          </a:xfrm>
          <a:prstGeom prst="rect">
            <a:avLst/>
          </a:prstGeom>
          <a:solidFill>
            <a:srgbClr val="CA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2D5D87C-EDC3-4888-8E1C-6EA8E6AB6F66}"/>
              </a:ext>
            </a:extLst>
          </p:cNvPr>
          <p:cNvSpPr txBox="1"/>
          <p:nvPr/>
        </p:nvSpPr>
        <p:spPr>
          <a:xfrm>
            <a:off x="6507043" y="1829916"/>
            <a:ext cx="16962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희망 여행지 </a:t>
            </a:r>
            <a:endParaRPr lang="en-US" altLang="ko-KR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693518-552B-4773-B4FF-45E5E4C97766}"/>
              </a:ext>
            </a:extLst>
          </p:cNvPr>
          <p:cNvSpPr txBox="1"/>
          <p:nvPr/>
        </p:nvSpPr>
        <p:spPr>
          <a:xfrm>
            <a:off x="5399019" y="2201909"/>
            <a:ext cx="3825086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희망 여행지를 보았을 때 사람들은</a:t>
            </a:r>
            <a:endParaRPr lang="en-US" altLang="ko-KR" sz="12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실내가 아닌 실외 여행지로 가고 싶어하는 모습을 알 수 있다</a:t>
            </a:r>
            <a:endParaRPr lang="en-US" altLang="ko-KR" sz="12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7CDCAAD-8FFA-4E20-8DFB-EF25DBA712F0}"/>
              </a:ext>
            </a:extLst>
          </p:cNvPr>
          <p:cNvSpPr txBox="1"/>
          <p:nvPr/>
        </p:nvSpPr>
        <p:spPr>
          <a:xfrm>
            <a:off x="7892864" y="1545518"/>
            <a:ext cx="1733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 커머스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TMON]</a:t>
            </a:r>
            <a:endParaRPr lang="en-US" sz="11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398EB66-3FAE-4B3B-AD16-9D408E6C2C93}"/>
              </a:ext>
            </a:extLst>
          </p:cNvPr>
          <p:cNvGrpSpPr/>
          <p:nvPr/>
        </p:nvGrpSpPr>
        <p:grpSpPr>
          <a:xfrm>
            <a:off x="5113408" y="5341704"/>
            <a:ext cx="4386222" cy="0"/>
            <a:chOff x="5113408" y="5341704"/>
            <a:chExt cx="4386222" cy="0"/>
          </a:xfrm>
        </p:grpSpPr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462E3458-9217-4394-AB68-4B479276CD8D}"/>
                </a:ext>
              </a:extLst>
            </p:cNvPr>
            <p:cNvCxnSpPr>
              <a:cxnSpLocks/>
            </p:cNvCxnSpPr>
            <p:nvPr/>
          </p:nvCxnSpPr>
          <p:spPr>
            <a:xfrm>
              <a:off x="6552349" y="5341704"/>
              <a:ext cx="2947281" cy="0"/>
            </a:xfrm>
            <a:prstGeom prst="line">
              <a:avLst/>
            </a:prstGeom>
            <a:ln w="25400">
              <a:solidFill>
                <a:srgbClr val="CA9C6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BB0B1832-681F-463D-B572-99AAD21394E1}"/>
                </a:ext>
              </a:extLst>
            </p:cNvPr>
            <p:cNvCxnSpPr>
              <a:cxnSpLocks/>
            </p:cNvCxnSpPr>
            <p:nvPr/>
          </p:nvCxnSpPr>
          <p:spPr>
            <a:xfrm>
              <a:off x="5113408" y="5341704"/>
              <a:ext cx="1581007" cy="0"/>
            </a:xfrm>
            <a:prstGeom prst="line">
              <a:avLst/>
            </a:prstGeom>
            <a:ln w="25400">
              <a:solidFill>
                <a:srgbClr val="CA9C6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9EADF947-29DC-43B1-B48B-54F6A21D5DA2}"/>
              </a:ext>
            </a:extLst>
          </p:cNvPr>
          <p:cNvSpPr txBox="1"/>
          <p:nvPr/>
        </p:nvSpPr>
        <p:spPr>
          <a:xfrm>
            <a:off x="5832401" y="5766996"/>
            <a:ext cx="3045578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02. 2020</a:t>
            </a:r>
            <a:r>
              <a:rPr lang="ko-KR" alt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년 소비자들의 </a:t>
            </a:r>
            <a:r>
              <a:rPr lang="ko-KR" alt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여행지 선호도 </a:t>
            </a:r>
            <a:r>
              <a:rPr lang="ko-KR" alt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변화</a:t>
            </a:r>
            <a:endParaRPr lang="en-US" altLang="ko-KR" sz="1200" b="1" spc="-41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FD13E5D-0617-4DC8-A621-5683FC711988}"/>
              </a:ext>
            </a:extLst>
          </p:cNvPr>
          <p:cNvSpPr txBox="1"/>
          <p:nvPr/>
        </p:nvSpPr>
        <p:spPr>
          <a:xfrm>
            <a:off x="5578423" y="6003272"/>
            <a:ext cx="3553537" cy="295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실내보다는 실외 여행지에 대한 수요 충족 방안 필요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60B2AD7-C76E-4D44-85B6-072FA51C15D1}"/>
              </a:ext>
            </a:extLst>
          </p:cNvPr>
          <p:cNvSpPr/>
          <p:nvPr/>
        </p:nvSpPr>
        <p:spPr>
          <a:xfrm>
            <a:off x="1002909" y="3225524"/>
            <a:ext cx="665124" cy="2076862"/>
          </a:xfrm>
          <a:prstGeom prst="rect">
            <a:avLst/>
          </a:prstGeom>
          <a:solidFill>
            <a:srgbClr val="CA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F93AAF4-5E80-4CA0-9639-7926AAEFBCC6}"/>
              </a:ext>
            </a:extLst>
          </p:cNvPr>
          <p:cNvGrpSpPr/>
          <p:nvPr/>
        </p:nvGrpSpPr>
        <p:grpSpPr>
          <a:xfrm>
            <a:off x="722989" y="5740926"/>
            <a:ext cx="3675887" cy="585417"/>
            <a:chOff x="735887" y="5687950"/>
            <a:chExt cx="3675887" cy="585417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5FE689C-69DF-434D-A659-43B26C9C7CCC}"/>
                </a:ext>
              </a:extLst>
            </p:cNvPr>
            <p:cNvSpPr/>
            <p:nvPr/>
          </p:nvSpPr>
          <p:spPr>
            <a:xfrm>
              <a:off x="735887" y="5687950"/>
              <a:ext cx="3675887" cy="58541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F518CEC-76E5-4129-B8BE-DA0AA6F6A20D}"/>
                </a:ext>
              </a:extLst>
            </p:cNvPr>
            <p:cNvSpPr txBox="1"/>
            <p:nvPr/>
          </p:nvSpPr>
          <p:spPr>
            <a:xfrm>
              <a:off x="1018955" y="5714020"/>
              <a:ext cx="3151632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01. 2019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년 주요 관광지 입장객 통계 </a:t>
              </a:r>
              <a:r>
                <a:rPr lang="ko-KR" altLang="en-US" sz="14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66738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실내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위주</a:t>
              </a:r>
              <a:endPara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F52D9EF-63F8-4620-9762-AB99DC0B545D}"/>
                </a:ext>
              </a:extLst>
            </p:cNvPr>
            <p:cNvSpPr txBox="1"/>
            <p:nvPr/>
          </p:nvSpPr>
          <p:spPr>
            <a:xfrm>
              <a:off x="1325165" y="5950296"/>
              <a:ext cx="2539221" cy="295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 2020</a:t>
              </a:r>
              <a:r>
                <a:rPr lang="ko-KR" altLang="en-US" sz="1200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년도 전후 여행지 선호도 비교</a:t>
              </a:r>
              <a:endPara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BD556CC-8675-4CBC-9204-EFAC7C524FEA}"/>
              </a:ext>
            </a:extLst>
          </p:cNvPr>
          <p:cNvSpPr/>
          <p:nvPr/>
        </p:nvSpPr>
        <p:spPr>
          <a:xfrm>
            <a:off x="2267969" y="4833258"/>
            <a:ext cx="665124" cy="469127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9FD8133-9470-4346-830D-1831A9AEA2F2}"/>
              </a:ext>
            </a:extLst>
          </p:cNvPr>
          <p:cNvSpPr/>
          <p:nvPr/>
        </p:nvSpPr>
        <p:spPr>
          <a:xfrm>
            <a:off x="3508291" y="4903598"/>
            <a:ext cx="665124" cy="398787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41751BE-4CA0-4316-AE74-AD14F16037E4}"/>
              </a:ext>
            </a:extLst>
          </p:cNvPr>
          <p:cNvCxnSpPr>
            <a:cxnSpLocks/>
          </p:cNvCxnSpPr>
          <p:nvPr/>
        </p:nvCxnSpPr>
        <p:spPr>
          <a:xfrm>
            <a:off x="396322" y="5341705"/>
            <a:ext cx="4330727" cy="0"/>
          </a:xfrm>
          <a:prstGeom prst="line">
            <a:avLst/>
          </a:prstGeom>
          <a:ln w="25400">
            <a:solidFill>
              <a:srgbClr val="31354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9C7D091-DDDE-4988-BFB9-7B25AC71EF30}"/>
              </a:ext>
            </a:extLst>
          </p:cNvPr>
          <p:cNvSpPr txBox="1"/>
          <p:nvPr/>
        </p:nvSpPr>
        <p:spPr>
          <a:xfrm>
            <a:off x="5568068" y="5356109"/>
            <a:ext cx="1090363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 및 생태환경</a:t>
            </a:r>
            <a:endParaRPr lang="en-US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4B354CE-2460-41AD-A918-8B68FE55C992}"/>
              </a:ext>
            </a:extLst>
          </p:cNvPr>
          <p:cNvSpPr txBox="1"/>
          <p:nvPr/>
        </p:nvSpPr>
        <p:spPr>
          <a:xfrm>
            <a:off x="6895264" y="5356109"/>
            <a:ext cx="970138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공원 및 수목원</a:t>
            </a:r>
            <a:endParaRPr lang="en-US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00BCEBB-2C9F-4DA2-9498-B067319C6F40}"/>
              </a:ext>
            </a:extLst>
          </p:cNvPr>
          <p:cNvSpPr txBox="1"/>
          <p:nvPr/>
        </p:nvSpPr>
        <p:spPr>
          <a:xfrm>
            <a:off x="8289130" y="5356109"/>
            <a:ext cx="665567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레저활동</a:t>
            </a:r>
            <a:endParaRPr lang="en-US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0DBC244-1F16-405B-B90C-9E007F8D0FB9}"/>
              </a:ext>
            </a:extLst>
          </p:cNvPr>
          <p:cNvSpPr/>
          <p:nvPr/>
        </p:nvSpPr>
        <p:spPr>
          <a:xfrm>
            <a:off x="7033793" y="4833258"/>
            <a:ext cx="665124" cy="469127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77CC586-F592-482D-8AD9-5D56407132CD}"/>
              </a:ext>
            </a:extLst>
          </p:cNvPr>
          <p:cNvSpPr/>
          <p:nvPr/>
        </p:nvSpPr>
        <p:spPr>
          <a:xfrm>
            <a:off x="8274115" y="4903598"/>
            <a:ext cx="665124" cy="398787"/>
          </a:xfrm>
          <a:prstGeom prst="rect">
            <a:avLst/>
          </a:prstGeom>
          <a:solidFill>
            <a:srgbClr val="CA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7EDE355-64BC-44E6-B1D1-211A5620E5E7}"/>
              </a:ext>
            </a:extLst>
          </p:cNvPr>
          <p:cNvSpPr txBox="1"/>
          <p:nvPr/>
        </p:nvSpPr>
        <p:spPr>
          <a:xfrm>
            <a:off x="775504" y="5356929"/>
            <a:ext cx="1122423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 장소 및 시설</a:t>
            </a:r>
            <a:endParaRPr lang="en-US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CB27900-C2DD-4ED1-AE7E-963C26CA34A4}"/>
              </a:ext>
            </a:extLst>
          </p:cNvPr>
          <p:cNvSpPr txBox="1"/>
          <p:nvPr/>
        </p:nvSpPr>
        <p:spPr>
          <a:xfrm>
            <a:off x="2265032" y="5356929"/>
            <a:ext cx="697627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문화 유형</a:t>
            </a:r>
            <a:endParaRPr lang="en-US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868DFFE-B461-409F-968B-F012BB422BB3}"/>
              </a:ext>
            </a:extLst>
          </p:cNvPr>
          <p:cNvSpPr txBox="1"/>
          <p:nvPr/>
        </p:nvSpPr>
        <p:spPr>
          <a:xfrm>
            <a:off x="3310243" y="5356929"/>
            <a:ext cx="1090363" cy="270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 및 생태환경</a:t>
            </a:r>
            <a:endParaRPr lang="en-US" altLang="ko-KR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A076D29-A9B2-4E35-A1B2-9321ECC0B951}"/>
              </a:ext>
            </a:extLst>
          </p:cNvPr>
          <p:cNvGrpSpPr/>
          <p:nvPr/>
        </p:nvGrpSpPr>
        <p:grpSpPr>
          <a:xfrm>
            <a:off x="5768733" y="3739922"/>
            <a:ext cx="665124" cy="1562463"/>
            <a:chOff x="5768733" y="3220278"/>
            <a:chExt cx="665124" cy="2082108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13E067FC-38D9-4780-A237-C7F8CE248B69}"/>
                </a:ext>
              </a:extLst>
            </p:cNvPr>
            <p:cNvSpPr/>
            <p:nvPr/>
          </p:nvSpPr>
          <p:spPr>
            <a:xfrm>
              <a:off x="5768733" y="3220278"/>
              <a:ext cx="665124" cy="2082108"/>
            </a:xfrm>
            <a:prstGeom prst="rect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438F790-5382-4057-99E9-9F97282ED341}"/>
                </a:ext>
              </a:extLst>
            </p:cNvPr>
            <p:cNvSpPr txBox="1"/>
            <p:nvPr/>
          </p:nvSpPr>
          <p:spPr>
            <a:xfrm>
              <a:off x="5883590" y="3247939"/>
              <a:ext cx="4587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39%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9CC6DCD-B76A-4C36-87AE-07031EFF64FA}"/>
              </a:ext>
            </a:extLst>
          </p:cNvPr>
          <p:cNvSpPr txBox="1"/>
          <p:nvPr/>
        </p:nvSpPr>
        <p:spPr>
          <a:xfrm>
            <a:off x="7144692" y="4583711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19%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619AFA-1708-490B-B9F5-A283755FDC34}"/>
              </a:ext>
            </a:extLst>
          </p:cNvPr>
          <p:cNvSpPr txBox="1"/>
          <p:nvPr/>
        </p:nvSpPr>
        <p:spPr>
          <a:xfrm>
            <a:off x="8409067" y="467090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13%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7184FF4-7328-4C24-8D9D-308BBACDE168}"/>
              </a:ext>
            </a:extLst>
          </p:cNvPr>
          <p:cNvSpPr txBox="1"/>
          <p:nvPr/>
        </p:nvSpPr>
        <p:spPr>
          <a:xfrm>
            <a:off x="1116129" y="3242036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75%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FEA663-510F-4775-AC95-DD6DA8C5D684}"/>
              </a:ext>
            </a:extLst>
          </p:cNvPr>
          <p:cNvSpPr txBox="1"/>
          <p:nvPr/>
        </p:nvSpPr>
        <p:spPr>
          <a:xfrm>
            <a:off x="2386194" y="458176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13%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E898DED-501F-425F-97D5-7B3E2EBE6F3C}"/>
              </a:ext>
            </a:extLst>
          </p:cNvPr>
          <p:cNvSpPr txBox="1"/>
          <p:nvPr/>
        </p:nvSpPr>
        <p:spPr>
          <a:xfrm>
            <a:off x="3624645" y="4640761"/>
            <a:ext cx="458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12%</a:t>
            </a: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33785A9-D305-41BC-AA6B-13B9905E6D36}"/>
              </a:ext>
            </a:extLst>
          </p:cNvPr>
          <p:cNvGrpSpPr/>
          <p:nvPr/>
        </p:nvGrpSpPr>
        <p:grpSpPr>
          <a:xfrm>
            <a:off x="4746967" y="5933503"/>
            <a:ext cx="384375" cy="114599"/>
            <a:chOff x="6725641" y="3682678"/>
            <a:chExt cx="268803" cy="80142"/>
          </a:xfrm>
        </p:grpSpPr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D97333A7-65B2-471D-BC43-5B58F7DDE5F9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75752C0D-BCC9-4B42-96C6-6175E7EE3A97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Slide Number Placeholder 5">
            <a:extLst>
              <a:ext uri="{FF2B5EF4-FFF2-40B4-BE49-F238E27FC236}">
                <a16:creationId xmlns:a16="http://schemas.microsoft.com/office/drawing/2014/main" id="{FCCAA5F7-F307-4712-98E3-E1741033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0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>
            <a:extLst>
              <a:ext uri="{FF2B5EF4-FFF2-40B4-BE49-F238E27FC236}">
                <a16:creationId xmlns:a16="http://schemas.microsoft.com/office/drawing/2014/main" id="{490BDAE2-25D5-4B57-B7B8-3ECB5166D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1"/>
          <a:stretch/>
        </p:blipFill>
        <p:spPr bwMode="auto">
          <a:xfrm>
            <a:off x="5130186" y="2765731"/>
            <a:ext cx="4373492" cy="257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A39260-BD08-4445-BE34-A11E8E358DCB}"/>
              </a:ext>
            </a:extLst>
          </p:cNvPr>
          <p:cNvSpPr/>
          <p:nvPr/>
        </p:nvSpPr>
        <p:spPr>
          <a:xfrm>
            <a:off x="5113407" y="1807128"/>
            <a:ext cx="4377481" cy="35287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35FBA1-0973-498F-9168-94C130392ACD}"/>
              </a:ext>
            </a:extLst>
          </p:cNvPr>
          <p:cNvSpPr/>
          <p:nvPr/>
        </p:nvSpPr>
        <p:spPr>
          <a:xfrm>
            <a:off x="394816" y="1807128"/>
            <a:ext cx="4332233" cy="35287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 descr="스크린샷이(가) 표시된 사진&#10;&#10;자동 생성된 설명">
            <a:extLst>
              <a:ext uri="{FF2B5EF4-FFF2-40B4-BE49-F238E27FC236}">
                <a16:creationId xmlns:a16="http://schemas.microsoft.com/office/drawing/2014/main" id="{0EA779EB-98AB-42D1-94F9-00DCA89D9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7" y="2677851"/>
            <a:ext cx="4081016" cy="2740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AA5155-C7F5-44CA-8EB7-BA95F8DBCFB8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제안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FCFBDE-FA35-4465-8DDF-90B911D71F98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70702B1-09B7-48FC-8803-EA9991400B1A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0367F-9DB8-495C-A161-7AC3653A8761}"/>
              </a:ext>
            </a:extLst>
          </p:cNvPr>
          <p:cNvSpPr txBox="1"/>
          <p:nvPr/>
        </p:nvSpPr>
        <p:spPr>
          <a:xfrm>
            <a:off x="264561" y="849616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배경 </a:t>
            </a:r>
            <a:endParaRPr lang="en-US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FABB45-F4BA-44E4-9527-502A6091DF03}"/>
              </a:ext>
            </a:extLst>
          </p:cNvPr>
          <p:cNvSpPr/>
          <p:nvPr/>
        </p:nvSpPr>
        <p:spPr>
          <a:xfrm>
            <a:off x="396322" y="2155154"/>
            <a:ext cx="4330727" cy="627418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4041D5-01F0-4683-90CC-B5F824AEED5C}"/>
              </a:ext>
            </a:extLst>
          </p:cNvPr>
          <p:cNvSpPr/>
          <p:nvPr/>
        </p:nvSpPr>
        <p:spPr>
          <a:xfrm>
            <a:off x="396322" y="1807128"/>
            <a:ext cx="4330727" cy="348026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6E8A5-8EFA-4B91-A450-76A3594E29F1}"/>
              </a:ext>
            </a:extLst>
          </p:cNvPr>
          <p:cNvSpPr txBox="1"/>
          <p:nvPr/>
        </p:nvSpPr>
        <p:spPr>
          <a:xfrm>
            <a:off x="898410" y="1818034"/>
            <a:ext cx="3326552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신한카드 타 지역 내 소비 비율 분포</a:t>
            </a:r>
            <a:endParaRPr lang="en-US" altLang="ko-KR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A7A61D-FED7-4A42-897A-D9CDC3BC9B80}"/>
              </a:ext>
            </a:extLst>
          </p:cNvPr>
          <p:cNvSpPr txBox="1"/>
          <p:nvPr/>
        </p:nvSpPr>
        <p:spPr>
          <a:xfrm>
            <a:off x="2947975" y="1545518"/>
            <a:ext cx="18902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신한카드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v2_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이용건수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E5F0DB-31B9-4ABB-9444-071848FEA93F}"/>
              </a:ext>
            </a:extLst>
          </p:cNvPr>
          <p:cNvSpPr txBox="1"/>
          <p:nvPr/>
        </p:nvSpPr>
        <p:spPr>
          <a:xfrm>
            <a:off x="680401" y="2198834"/>
            <a:ext cx="3762568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거주지에서 결제한 건수를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제외한 결과 </a:t>
            </a:r>
            <a:endParaRPr lang="en-US" altLang="ko-KR" sz="12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 지역에 약 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80%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밀집 된 것을 확인 할 수 있다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41751BE-4CA0-4316-AE74-AD14F16037E4}"/>
              </a:ext>
            </a:extLst>
          </p:cNvPr>
          <p:cNvCxnSpPr>
            <a:cxnSpLocks/>
          </p:cNvCxnSpPr>
          <p:nvPr/>
        </p:nvCxnSpPr>
        <p:spPr>
          <a:xfrm>
            <a:off x="396322" y="5341705"/>
            <a:ext cx="4330727" cy="0"/>
          </a:xfrm>
          <a:prstGeom prst="line">
            <a:avLst/>
          </a:prstGeom>
          <a:ln w="25400">
            <a:solidFill>
              <a:srgbClr val="31354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70BF07-EBB5-43FF-BA06-1EFEB813EBF8}"/>
              </a:ext>
            </a:extLst>
          </p:cNvPr>
          <p:cNvSpPr/>
          <p:nvPr/>
        </p:nvSpPr>
        <p:spPr>
          <a:xfrm>
            <a:off x="5496306" y="5687950"/>
            <a:ext cx="3675887" cy="585417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34E1FE4-858E-4860-B227-DA7D6EBF0768}"/>
              </a:ext>
            </a:extLst>
          </p:cNvPr>
          <p:cNvSpPr/>
          <p:nvPr/>
        </p:nvSpPr>
        <p:spPr>
          <a:xfrm>
            <a:off x="5113408" y="2155153"/>
            <a:ext cx="4396270" cy="627418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FA9905B-1E43-4771-BDE9-08765560247D}"/>
              </a:ext>
            </a:extLst>
          </p:cNvPr>
          <p:cNvSpPr/>
          <p:nvPr/>
        </p:nvSpPr>
        <p:spPr>
          <a:xfrm>
            <a:off x="5113408" y="1807128"/>
            <a:ext cx="4396270" cy="348025"/>
          </a:xfrm>
          <a:prstGeom prst="rect">
            <a:avLst/>
          </a:prstGeom>
          <a:solidFill>
            <a:srgbClr val="CA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62E3458-9217-4394-AB68-4B479276CD8D}"/>
              </a:ext>
            </a:extLst>
          </p:cNvPr>
          <p:cNvCxnSpPr>
            <a:cxnSpLocks/>
          </p:cNvCxnSpPr>
          <p:nvPr/>
        </p:nvCxnSpPr>
        <p:spPr>
          <a:xfrm>
            <a:off x="6562397" y="5341704"/>
            <a:ext cx="2947281" cy="0"/>
          </a:xfrm>
          <a:prstGeom prst="line">
            <a:avLst/>
          </a:prstGeom>
          <a:ln w="25400">
            <a:solidFill>
              <a:srgbClr val="CA9C6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12D5D87C-EDC3-4888-8E1C-6EA8E6AB6F66}"/>
              </a:ext>
            </a:extLst>
          </p:cNvPr>
          <p:cNvSpPr txBox="1"/>
          <p:nvPr/>
        </p:nvSpPr>
        <p:spPr>
          <a:xfrm>
            <a:off x="6226517" y="1829916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도심지 보다는 외곽지역 선호</a:t>
            </a:r>
            <a:endParaRPr lang="en-US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693518-552B-4773-B4FF-45E5E4C97766}"/>
              </a:ext>
            </a:extLst>
          </p:cNvPr>
          <p:cNvSpPr txBox="1"/>
          <p:nvPr/>
        </p:nvSpPr>
        <p:spPr>
          <a:xfrm>
            <a:off x="5553708" y="2201909"/>
            <a:ext cx="3515707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실내관광지가 모여 있는 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도심지는 관광객 감소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캠핑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야외활동을 위해 수도권 외곽 지역은 관광객 증가</a:t>
            </a:r>
            <a:endParaRPr lang="en-US" altLang="ko-KR" sz="12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7CDCAAD-8FFA-4E20-8DFB-EF25DBA712F0}"/>
              </a:ext>
            </a:extLst>
          </p:cNvPr>
          <p:cNvSpPr txBox="1"/>
          <p:nvPr/>
        </p:nvSpPr>
        <p:spPr>
          <a:xfrm>
            <a:off x="8013089" y="1545518"/>
            <a:ext cx="16129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KT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빅데이터 연구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sz="11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B0B1832-681F-463D-B572-99AAD21394E1}"/>
              </a:ext>
            </a:extLst>
          </p:cNvPr>
          <p:cNvCxnSpPr>
            <a:cxnSpLocks/>
          </p:cNvCxnSpPr>
          <p:nvPr/>
        </p:nvCxnSpPr>
        <p:spPr>
          <a:xfrm>
            <a:off x="5113408" y="5341704"/>
            <a:ext cx="1581007" cy="0"/>
          </a:xfrm>
          <a:prstGeom prst="line">
            <a:avLst/>
          </a:prstGeom>
          <a:ln w="25400">
            <a:solidFill>
              <a:srgbClr val="CA9C6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9EADF947-29DC-43B1-B48B-54F6A21D5DA2}"/>
              </a:ext>
            </a:extLst>
          </p:cNvPr>
          <p:cNvSpPr txBox="1"/>
          <p:nvPr/>
        </p:nvSpPr>
        <p:spPr>
          <a:xfrm>
            <a:off x="5832401" y="5714020"/>
            <a:ext cx="3045578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04. 2020</a:t>
            </a:r>
            <a:r>
              <a:rPr lang="ko-KR" alt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년 소비자들의 </a:t>
            </a:r>
            <a:r>
              <a:rPr lang="ko-KR" alt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여행지 트렌드 </a:t>
            </a:r>
            <a:r>
              <a:rPr lang="ko-KR" alt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변화</a:t>
            </a:r>
            <a:endParaRPr lang="en-US" sz="1200" b="1" spc="-41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FD13E5D-0617-4DC8-A621-5683FC711988}"/>
              </a:ext>
            </a:extLst>
          </p:cNvPr>
          <p:cNvSpPr txBox="1"/>
          <p:nvPr/>
        </p:nvSpPr>
        <p:spPr>
          <a:xfrm>
            <a:off x="5824965" y="5950296"/>
            <a:ext cx="3060453" cy="295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수도권 이외 지역에서 다양한 여행테마 제공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F93AAF4-5E80-4CA0-9639-7926AAEFBCC6}"/>
              </a:ext>
            </a:extLst>
          </p:cNvPr>
          <p:cNvGrpSpPr/>
          <p:nvPr/>
        </p:nvGrpSpPr>
        <p:grpSpPr>
          <a:xfrm>
            <a:off x="722989" y="5687950"/>
            <a:ext cx="3675887" cy="585417"/>
            <a:chOff x="735887" y="5687950"/>
            <a:chExt cx="3675887" cy="585417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5FE689C-69DF-434D-A659-43B26C9C7CCC}"/>
                </a:ext>
              </a:extLst>
            </p:cNvPr>
            <p:cNvSpPr/>
            <p:nvPr/>
          </p:nvSpPr>
          <p:spPr>
            <a:xfrm>
              <a:off x="735887" y="5687950"/>
              <a:ext cx="3675887" cy="58541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F518CEC-76E5-4129-B8BE-DA0AA6F6A20D}"/>
                </a:ext>
              </a:extLst>
            </p:cNvPr>
            <p:cNvSpPr txBox="1"/>
            <p:nvPr/>
          </p:nvSpPr>
          <p:spPr>
            <a:xfrm>
              <a:off x="846055" y="5714020"/>
              <a:ext cx="3497432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03. 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카드 소비 지역의 비율이 </a:t>
              </a:r>
              <a:r>
                <a:rPr lang="ko-KR" altLang="en-US" sz="14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66738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특정지역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매우 </a:t>
              </a:r>
              <a:r>
                <a:rPr lang="ko-KR" altLang="en-US" sz="14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66738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밀집 </a:t>
              </a:r>
              <a:endPara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F52D9EF-63F8-4620-9762-AB99DC0B545D}"/>
                </a:ext>
              </a:extLst>
            </p:cNvPr>
            <p:cNvSpPr txBox="1"/>
            <p:nvPr/>
          </p:nvSpPr>
          <p:spPr>
            <a:xfrm>
              <a:off x="1184546" y="5950296"/>
              <a:ext cx="2820452" cy="295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200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침체된 국내 관광업계 활성화 방안 촉구</a:t>
              </a:r>
              <a:r>
                <a:rPr lang="en-US" altLang="ko-KR" sz="1200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 </a:t>
              </a:r>
              <a:endPara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86BE9F-A471-4A85-987E-F029E43B5411}"/>
              </a:ext>
            </a:extLst>
          </p:cNvPr>
          <p:cNvSpPr/>
          <p:nvPr/>
        </p:nvSpPr>
        <p:spPr>
          <a:xfrm>
            <a:off x="1556904" y="5351749"/>
            <a:ext cx="333102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  </a:t>
            </a:r>
            <a:r>
              <a:rPr lang="ko-KR" alt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거주지민을 제외한 해당 지역 이용건수를 외부에서 유입된 고객이라고 정의 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ACBEFA4F-9A34-4D18-A41F-1FFAB5C7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676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A7ED8BF-926D-43E4-AEBB-3E1F47C030B6}"/>
              </a:ext>
            </a:extLst>
          </p:cNvPr>
          <p:cNvGrpSpPr/>
          <p:nvPr/>
        </p:nvGrpSpPr>
        <p:grpSpPr>
          <a:xfrm>
            <a:off x="396322" y="3136034"/>
            <a:ext cx="4267433" cy="1838059"/>
            <a:chOff x="396322" y="3136034"/>
            <a:chExt cx="4267433" cy="1838059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F2083C5-AF07-4CC6-99BB-32E148D003C7}"/>
                </a:ext>
              </a:extLst>
            </p:cNvPr>
            <p:cNvCxnSpPr/>
            <p:nvPr/>
          </p:nvCxnSpPr>
          <p:spPr>
            <a:xfrm>
              <a:off x="396322" y="3136034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FBF58473-1C93-4A49-809E-98462CA188D6}"/>
                </a:ext>
              </a:extLst>
            </p:cNvPr>
            <p:cNvCxnSpPr/>
            <p:nvPr/>
          </p:nvCxnSpPr>
          <p:spPr>
            <a:xfrm>
              <a:off x="396322" y="3503646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AFB21A1-4197-41CE-A468-D073927F2A2F}"/>
                </a:ext>
              </a:extLst>
            </p:cNvPr>
            <p:cNvCxnSpPr/>
            <p:nvPr/>
          </p:nvCxnSpPr>
          <p:spPr>
            <a:xfrm>
              <a:off x="396322" y="3871258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C3BCCF21-A81E-477C-B468-9395C403C61B}"/>
                </a:ext>
              </a:extLst>
            </p:cNvPr>
            <p:cNvCxnSpPr/>
            <p:nvPr/>
          </p:nvCxnSpPr>
          <p:spPr>
            <a:xfrm>
              <a:off x="396322" y="4238869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EE4AF27-0471-4BAD-933E-90059249CA6F}"/>
                </a:ext>
              </a:extLst>
            </p:cNvPr>
            <p:cNvCxnSpPr/>
            <p:nvPr/>
          </p:nvCxnSpPr>
          <p:spPr>
            <a:xfrm>
              <a:off x="396322" y="4606481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240DF16B-2EBF-4D12-860A-7F17F83281E8}"/>
                </a:ext>
              </a:extLst>
            </p:cNvPr>
            <p:cNvCxnSpPr/>
            <p:nvPr/>
          </p:nvCxnSpPr>
          <p:spPr>
            <a:xfrm>
              <a:off x="396322" y="4974093"/>
              <a:ext cx="4267433" cy="0"/>
            </a:xfrm>
            <a:prstGeom prst="line">
              <a:avLst/>
            </a:prstGeom>
            <a:ln>
              <a:solidFill>
                <a:srgbClr val="313540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AA5155-C7F5-44CA-8EB7-BA95F8DBCFB8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제안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FCFBDE-FA35-4465-8DDF-90B911D71F98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70702B1-09B7-48FC-8803-EA9991400B1A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0367F-9DB8-495C-A161-7AC3653A8761}"/>
              </a:ext>
            </a:extLst>
          </p:cNvPr>
          <p:cNvSpPr txBox="1"/>
          <p:nvPr/>
        </p:nvSpPr>
        <p:spPr>
          <a:xfrm>
            <a:off x="264561" y="849616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배경 </a:t>
            </a:r>
            <a:endParaRPr lang="en-US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FABB45-F4BA-44E4-9527-502A6091DF03}"/>
              </a:ext>
            </a:extLst>
          </p:cNvPr>
          <p:cNvSpPr/>
          <p:nvPr/>
        </p:nvSpPr>
        <p:spPr>
          <a:xfrm>
            <a:off x="396322" y="2155154"/>
            <a:ext cx="4330727" cy="627418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4041D5-01F0-4683-90CC-B5F824AEED5C}"/>
              </a:ext>
            </a:extLst>
          </p:cNvPr>
          <p:cNvSpPr/>
          <p:nvPr/>
        </p:nvSpPr>
        <p:spPr>
          <a:xfrm>
            <a:off x="396322" y="1807128"/>
            <a:ext cx="4330727" cy="348026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6E8A5-8EFA-4B91-A450-76A3594E29F1}"/>
              </a:ext>
            </a:extLst>
          </p:cNvPr>
          <p:cNvSpPr txBox="1"/>
          <p:nvPr/>
        </p:nvSpPr>
        <p:spPr>
          <a:xfrm>
            <a:off x="1492322" y="1818034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국내여행  계획 방식의 변화</a:t>
            </a:r>
            <a:endParaRPr lang="en-US" altLang="ko-KR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A7A61D-FED7-4A42-897A-D9CDC3BC9B80}"/>
              </a:ext>
            </a:extLst>
          </p:cNvPr>
          <p:cNvSpPr txBox="1"/>
          <p:nvPr/>
        </p:nvSpPr>
        <p:spPr>
          <a:xfrm>
            <a:off x="3066596" y="1545518"/>
            <a:ext cx="1771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한국문화관광연구원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E5F0DB-31B9-4ABB-9444-071848FEA93F}"/>
              </a:ext>
            </a:extLst>
          </p:cNvPr>
          <p:cNvSpPr txBox="1"/>
          <p:nvPr/>
        </p:nvSpPr>
        <p:spPr>
          <a:xfrm>
            <a:off x="1185346" y="2208773"/>
            <a:ext cx="2752677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확산이후 국내 여행 횟수는 줄었고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여행계획 방식의 변화가 일어나고 있다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34E1FE4-858E-4860-B227-DA7D6EBF0768}"/>
              </a:ext>
            </a:extLst>
          </p:cNvPr>
          <p:cNvSpPr/>
          <p:nvPr/>
        </p:nvSpPr>
        <p:spPr>
          <a:xfrm>
            <a:off x="5113408" y="2155153"/>
            <a:ext cx="4396270" cy="627418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FA9905B-1E43-4771-BDE9-08765560247D}"/>
              </a:ext>
            </a:extLst>
          </p:cNvPr>
          <p:cNvSpPr/>
          <p:nvPr/>
        </p:nvSpPr>
        <p:spPr>
          <a:xfrm>
            <a:off x="5113408" y="1807128"/>
            <a:ext cx="4396270" cy="348025"/>
          </a:xfrm>
          <a:prstGeom prst="rect">
            <a:avLst/>
          </a:prstGeom>
          <a:solidFill>
            <a:srgbClr val="CA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62E3458-9217-4394-AB68-4B479276CD8D}"/>
              </a:ext>
            </a:extLst>
          </p:cNvPr>
          <p:cNvCxnSpPr>
            <a:cxnSpLocks/>
          </p:cNvCxnSpPr>
          <p:nvPr/>
        </p:nvCxnSpPr>
        <p:spPr>
          <a:xfrm>
            <a:off x="6562397" y="5341704"/>
            <a:ext cx="2947281" cy="0"/>
          </a:xfrm>
          <a:prstGeom prst="line">
            <a:avLst/>
          </a:prstGeom>
          <a:ln w="25400">
            <a:solidFill>
              <a:srgbClr val="CA9C6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12D5D87C-EDC3-4888-8E1C-6EA8E6AB6F66}"/>
              </a:ext>
            </a:extLst>
          </p:cNvPr>
          <p:cNvSpPr txBox="1"/>
          <p:nvPr/>
        </p:nvSpPr>
        <p:spPr>
          <a:xfrm>
            <a:off x="6426091" y="1829916"/>
            <a:ext cx="185820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여행 트렌드 전망</a:t>
            </a:r>
            <a:endParaRPr lang="en-US" altLang="ko-KR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693518-552B-4773-B4FF-45E5E4C97766}"/>
              </a:ext>
            </a:extLst>
          </p:cNvPr>
          <p:cNvSpPr txBox="1"/>
          <p:nvPr/>
        </p:nvSpPr>
        <p:spPr>
          <a:xfrm>
            <a:off x="5271580" y="2201909"/>
            <a:ext cx="4079964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여행자의 취향이 점점 세분화 되고 있으며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언제든 떠날 수 있는</a:t>
            </a:r>
            <a:endParaRPr lang="en-US" altLang="ko-KR" sz="12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 맞춤형 여행을 선호하는 경향으로 변화하고 있다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7CDCAAD-8FFA-4E20-8DFB-EF25DBA712F0}"/>
              </a:ext>
            </a:extLst>
          </p:cNvPr>
          <p:cNvSpPr txBox="1"/>
          <p:nvPr/>
        </p:nvSpPr>
        <p:spPr>
          <a:xfrm>
            <a:off x="8200640" y="1545518"/>
            <a:ext cx="1425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한국관광공사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sz="11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B0B1832-681F-463D-B572-99AAD21394E1}"/>
              </a:ext>
            </a:extLst>
          </p:cNvPr>
          <p:cNvCxnSpPr>
            <a:cxnSpLocks/>
          </p:cNvCxnSpPr>
          <p:nvPr/>
        </p:nvCxnSpPr>
        <p:spPr>
          <a:xfrm>
            <a:off x="5113408" y="5341704"/>
            <a:ext cx="1581007" cy="0"/>
          </a:xfrm>
          <a:prstGeom prst="line">
            <a:avLst/>
          </a:prstGeom>
          <a:ln w="25400">
            <a:solidFill>
              <a:srgbClr val="CA9C6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6F5F47-7232-4041-BF38-3ECC53A68020}"/>
              </a:ext>
            </a:extLst>
          </p:cNvPr>
          <p:cNvGrpSpPr/>
          <p:nvPr/>
        </p:nvGrpSpPr>
        <p:grpSpPr>
          <a:xfrm>
            <a:off x="5496306" y="5854207"/>
            <a:ext cx="3675887" cy="585417"/>
            <a:chOff x="5496306" y="5854207"/>
            <a:chExt cx="3675887" cy="585417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B70BF07-EBB5-43FF-BA06-1EFEB813EBF8}"/>
                </a:ext>
              </a:extLst>
            </p:cNvPr>
            <p:cNvSpPr/>
            <p:nvPr/>
          </p:nvSpPr>
          <p:spPr>
            <a:xfrm>
              <a:off x="5496306" y="5854207"/>
              <a:ext cx="3675887" cy="58541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EADF947-29DC-43B1-B48B-54F6A21D5DA2}"/>
                </a:ext>
              </a:extLst>
            </p:cNvPr>
            <p:cNvSpPr txBox="1"/>
            <p:nvPr/>
          </p:nvSpPr>
          <p:spPr>
            <a:xfrm>
              <a:off x="5917136" y="5880277"/>
              <a:ext cx="2876108" cy="32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06. 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여행자의 취향 </a:t>
              </a:r>
              <a:r>
                <a:rPr lang="ko-KR" altLang="en-US" sz="14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2682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세분화</a:t>
              </a:r>
              <a:r>
                <a:rPr lang="en-US" altLang="ko-KR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2682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일상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이 곧 여행</a:t>
              </a:r>
              <a:endPara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FD13E5D-0617-4DC8-A621-5683FC711988}"/>
                </a:ext>
              </a:extLst>
            </p:cNvPr>
            <p:cNvSpPr txBox="1"/>
            <p:nvPr/>
          </p:nvSpPr>
          <p:spPr>
            <a:xfrm>
              <a:off x="5736447" y="6116553"/>
              <a:ext cx="3237489" cy="29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</a:t>
              </a:r>
              <a:r>
                <a:rPr lang="ko-KR" altLang="en-US" sz="1200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 개인의 취향에 따른 맞춤 여행지 제공 필요</a:t>
              </a:r>
              <a:endPara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F93AAF4-5E80-4CA0-9639-7926AAEFBCC6}"/>
              </a:ext>
            </a:extLst>
          </p:cNvPr>
          <p:cNvGrpSpPr/>
          <p:nvPr/>
        </p:nvGrpSpPr>
        <p:grpSpPr>
          <a:xfrm>
            <a:off x="722989" y="5854207"/>
            <a:ext cx="3675887" cy="585417"/>
            <a:chOff x="735887" y="5687950"/>
            <a:chExt cx="3675887" cy="585417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5FE689C-69DF-434D-A659-43B26C9C7CCC}"/>
                </a:ext>
              </a:extLst>
            </p:cNvPr>
            <p:cNvSpPr/>
            <p:nvPr/>
          </p:nvSpPr>
          <p:spPr>
            <a:xfrm>
              <a:off x="735887" y="5687950"/>
              <a:ext cx="3675887" cy="58541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F518CEC-76E5-4129-B8BE-DA0AA6F6A20D}"/>
                </a:ext>
              </a:extLst>
            </p:cNvPr>
            <p:cNvSpPr txBox="1"/>
            <p:nvPr/>
          </p:nvSpPr>
          <p:spPr>
            <a:xfrm>
              <a:off x="1025944" y="5714020"/>
              <a:ext cx="3137654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05. 2019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년 주요 관광지 </a:t>
              </a:r>
              <a:r>
                <a:rPr lang="ko-KR" altLang="en-US" sz="1400" b="1" spc="-41" dirty="0" err="1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66738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언택트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방식으로 변화</a:t>
              </a:r>
              <a:endPara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F52D9EF-63F8-4620-9762-AB99DC0B545D}"/>
                </a:ext>
              </a:extLst>
            </p:cNvPr>
            <p:cNvSpPr txBox="1"/>
            <p:nvPr/>
          </p:nvSpPr>
          <p:spPr>
            <a:xfrm>
              <a:off x="976028" y="5950296"/>
              <a:ext cx="3237489" cy="295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200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당일 차로 이동가능한 여행지에 대한 정보 필요</a:t>
              </a:r>
              <a:endPara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F18992CC-8C83-4469-8CFE-0441F06E9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222"/>
          <a:stretch/>
        </p:blipFill>
        <p:spPr>
          <a:xfrm>
            <a:off x="5067278" y="4423167"/>
            <a:ext cx="595836" cy="61121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08447D8-4D75-4674-9629-69F83D88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77" y="2987268"/>
            <a:ext cx="4196245" cy="52118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E73EB77-FE40-4767-BA63-31434FF97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445" y="3704983"/>
            <a:ext cx="4267434" cy="50896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D2656B5-AE56-4D0A-A49D-45F43EA6A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6" t="-5299" r="4738" b="-1"/>
          <a:stretch/>
        </p:blipFill>
        <p:spPr>
          <a:xfrm>
            <a:off x="5719181" y="4402165"/>
            <a:ext cx="3863794" cy="539848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41C1A83-08DB-4B68-BD88-CF8AEC87536D}"/>
              </a:ext>
            </a:extLst>
          </p:cNvPr>
          <p:cNvCxnSpPr/>
          <p:nvPr/>
        </p:nvCxnSpPr>
        <p:spPr>
          <a:xfrm>
            <a:off x="402148" y="3207260"/>
            <a:ext cx="4267433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6692B5-9FED-4599-85B0-1D5DC39E410A}"/>
              </a:ext>
            </a:extLst>
          </p:cNvPr>
          <p:cNvSpPr/>
          <p:nvPr/>
        </p:nvSpPr>
        <p:spPr>
          <a:xfrm>
            <a:off x="857083" y="3161224"/>
            <a:ext cx="437502" cy="227297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790C5A4-0F10-48BA-A5E4-DAFDD3477396}"/>
              </a:ext>
            </a:extLst>
          </p:cNvPr>
          <p:cNvCxnSpPr/>
          <p:nvPr/>
        </p:nvCxnSpPr>
        <p:spPr>
          <a:xfrm>
            <a:off x="402148" y="3574872"/>
            <a:ext cx="4267433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B3C3DDA-9488-4A0A-BB98-4C5419EA4573}"/>
              </a:ext>
            </a:extLst>
          </p:cNvPr>
          <p:cNvCxnSpPr/>
          <p:nvPr/>
        </p:nvCxnSpPr>
        <p:spPr>
          <a:xfrm>
            <a:off x="402148" y="3942484"/>
            <a:ext cx="4267433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CBFB304-B43C-4E9E-8F6D-1A737D587035}"/>
              </a:ext>
            </a:extLst>
          </p:cNvPr>
          <p:cNvCxnSpPr/>
          <p:nvPr/>
        </p:nvCxnSpPr>
        <p:spPr>
          <a:xfrm>
            <a:off x="402148" y="4310095"/>
            <a:ext cx="4267433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6C027B8-C998-4E16-BF17-292759AECB9F}"/>
              </a:ext>
            </a:extLst>
          </p:cNvPr>
          <p:cNvCxnSpPr/>
          <p:nvPr/>
        </p:nvCxnSpPr>
        <p:spPr>
          <a:xfrm>
            <a:off x="402148" y="4677707"/>
            <a:ext cx="4267433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973D646-8454-4904-AB8B-E474CAEB27CE}"/>
              </a:ext>
            </a:extLst>
          </p:cNvPr>
          <p:cNvCxnSpPr/>
          <p:nvPr/>
        </p:nvCxnSpPr>
        <p:spPr>
          <a:xfrm>
            <a:off x="402148" y="5045319"/>
            <a:ext cx="4267433" cy="0"/>
          </a:xfrm>
          <a:prstGeom prst="line">
            <a:avLst/>
          </a:prstGeom>
          <a:ln>
            <a:solidFill>
              <a:srgbClr val="CA9C64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87EBF15-2FA4-4A6F-8502-CFE69EFCD843}"/>
              </a:ext>
            </a:extLst>
          </p:cNvPr>
          <p:cNvSpPr txBox="1"/>
          <p:nvPr/>
        </p:nvSpPr>
        <p:spPr>
          <a:xfrm>
            <a:off x="598437" y="5369935"/>
            <a:ext cx="938077" cy="46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국내여행</a:t>
            </a:r>
            <a:endParaRPr lang="en-US" altLang="ko-KR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계획 변경여부</a:t>
            </a:r>
            <a:endParaRPr lang="en-US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366113-063B-4EE4-B073-8EC38B999ADC}"/>
              </a:ext>
            </a:extLst>
          </p:cNvPr>
          <p:cNvSpPr txBox="1"/>
          <p:nvPr/>
        </p:nvSpPr>
        <p:spPr>
          <a:xfrm>
            <a:off x="1705831" y="5369935"/>
            <a:ext cx="1122422" cy="46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사람이 적은 지역 </a:t>
            </a:r>
            <a:endParaRPr lang="en-US" altLang="ko-KR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위주 여행</a:t>
            </a:r>
            <a:endParaRPr lang="en-US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65356F-B4AD-45F2-A7C0-9AEF0B16A900}"/>
              </a:ext>
            </a:extLst>
          </p:cNvPr>
          <p:cNvSpPr txBox="1"/>
          <p:nvPr/>
        </p:nvSpPr>
        <p:spPr>
          <a:xfrm>
            <a:off x="2629134" y="5369935"/>
            <a:ext cx="1122422" cy="46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승용차에서</a:t>
            </a:r>
            <a:endParaRPr lang="en-US" altLang="ko-KR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경관을 </a:t>
            </a:r>
            <a:r>
              <a:rPr lang="en-US" altLang="ko-KR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보는 방법</a:t>
            </a:r>
            <a:endParaRPr lang="en-US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1FC717-F0F1-490E-9E8D-6344D65148E1}"/>
              </a:ext>
            </a:extLst>
          </p:cNvPr>
          <p:cNvSpPr/>
          <p:nvPr/>
        </p:nvSpPr>
        <p:spPr>
          <a:xfrm>
            <a:off x="2958522" y="4266765"/>
            <a:ext cx="458815" cy="1042546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7BCFBB-0F79-43F6-B799-119473BE533F}"/>
              </a:ext>
            </a:extLst>
          </p:cNvPr>
          <p:cNvSpPr/>
          <p:nvPr/>
        </p:nvSpPr>
        <p:spPr>
          <a:xfrm>
            <a:off x="3924217" y="4301930"/>
            <a:ext cx="458815" cy="1003936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0F4FDB3-71C9-4B87-B8C5-8D331F69CC09}"/>
              </a:ext>
            </a:extLst>
          </p:cNvPr>
          <p:cNvSpPr/>
          <p:nvPr/>
        </p:nvSpPr>
        <p:spPr>
          <a:xfrm>
            <a:off x="2010114" y="3779997"/>
            <a:ext cx="458815" cy="1525868"/>
          </a:xfrm>
          <a:prstGeom prst="rect">
            <a:avLst/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5E3D-2C1D-42EB-BF75-E1DBAFA03E31}"/>
              </a:ext>
            </a:extLst>
          </p:cNvPr>
          <p:cNvSpPr/>
          <p:nvPr/>
        </p:nvSpPr>
        <p:spPr>
          <a:xfrm>
            <a:off x="857083" y="3388528"/>
            <a:ext cx="437502" cy="1916436"/>
          </a:xfrm>
          <a:prstGeom prst="rect">
            <a:avLst/>
          </a:prstGeom>
          <a:solidFill>
            <a:srgbClr val="CA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736A18-F5ED-464D-BB71-DCDAC90F32E9}"/>
              </a:ext>
            </a:extLst>
          </p:cNvPr>
          <p:cNvSpPr txBox="1"/>
          <p:nvPr/>
        </p:nvSpPr>
        <p:spPr>
          <a:xfrm>
            <a:off x="798736" y="4095582"/>
            <a:ext cx="5613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</a:p>
          <a:p>
            <a:pPr algn="ct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95.8%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84C81A-90A2-4695-B7CD-4321A375EBC1}"/>
              </a:ext>
            </a:extLst>
          </p:cNvPr>
          <p:cNvSpPr txBox="1"/>
          <p:nvPr/>
        </p:nvSpPr>
        <p:spPr>
          <a:xfrm>
            <a:off x="834001" y="3153523"/>
            <a:ext cx="49084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</a:p>
          <a:p>
            <a:pPr algn="ct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4.2%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C910F68-7D76-4DCF-871E-3BF4911E320B}"/>
              </a:ext>
            </a:extLst>
          </p:cNvPr>
          <p:cNvSpPr txBox="1"/>
          <p:nvPr/>
        </p:nvSpPr>
        <p:spPr>
          <a:xfrm>
            <a:off x="1966379" y="3498149"/>
            <a:ext cx="561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58.4%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0D646F-564A-4AC8-BD1D-2C2A2671CB2E}"/>
              </a:ext>
            </a:extLst>
          </p:cNvPr>
          <p:cNvSpPr txBox="1"/>
          <p:nvPr/>
        </p:nvSpPr>
        <p:spPr>
          <a:xfrm>
            <a:off x="2912499" y="3994735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51.6%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D77B6FC-4B99-4E04-89FE-D9929BEF030E}"/>
              </a:ext>
            </a:extLst>
          </p:cNvPr>
          <p:cNvSpPr txBox="1"/>
          <p:nvPr/>
        </p:nvSpPr>
        <p:spPr>
          <a:xfrm>
            <a:off x="3874950" y="4057294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51.3%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BF601D-D0C0-45E0-9A93-875289298481}"/>
              </a:ext>
            </a:extLst>
          </p:cNvPr>
          <p:cNvSpPr txBox="1"/>
          <p:nvPr/>
        </p:nvSpPr>
        <p:spPr>
          <a:xfrm>
            <a:off x="3611071" y="5369935"/>
            <a:ext cx="1210588" cy="46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당일여행</a:t>
            </a:r>
            <a:r>
              <a:rPr lang="en-US" altLang="ko-KR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가까운 곳으로 여행</a:t>
            </a:r>
            <a:endParaRPr lang="en-US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08C9671-B4F5-4E9E-8526-5DE279DD11F4}"/>
              </a:ext>
            </a:extLst>
          </p:cNvPr>
          <p:cNvCxnSpPr>
            <a:cxnSpLocks/>
          </p:cNvCxnSpPr>
          <p:nvPr/>
        </p:nvCxnSpPr>
        <p:spPr>
          <a:xfrm>
            <a:off x="396322" y="5341705"/>
            <a:ext cx="1257133" cy="0"/>
          </a:xfrm>
          <a:prstGeom prst="line">
            <a:avLst/>
          </a:prstGeom>
          <a:ln w="25400">
            <a:solidFill>
              <a:srgbClr val="31354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D27253-9AFB-4B6E-8386-752A8EE33FA6}"/>
              </a:ext>
            </a:extLst>
          </p:cNvPr>
          <p:cNvCxnSpPr>
            <a:cxnSpLocks/>
          </p:cNvCxnSpPr>
          <p:nvPr/>
        </p:nvCxnSpPr>
        <p:spPr>
          <a:xfrm>
            <a:off x="1772659" y="5341705"/>
            <a:ext cx="2954390" cy="0"/>
          </a:xfrm>
          <a:prstGeom prst="line">
            <a:avLst/>
          </a:prstGeom>
          <a:ln w="25400">
            <a:solidFill>
              <a:srgbClr val="31354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lide Number Placeholder 5">
            <a:extLst>
              <a:ext uri="{FF2B5EF4-FFF2-40B4-BE49-F238E27FC236}">
                <a16:creationId xmlns:a16="http://schemas.microsoft.com/office/drawing/2014/main" id="{244568BD-D7D0-4CC5-84E8-D1357924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18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C599DB-9D01-4648-8954-5382F6430C9B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제안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5D7C6E-4A0A-408F-BB78-22B9A1A2AA54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BBE53-1DFA-42E3-AC40-32575FD98EC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5E930-5069-40E0-8A9A-BDB4B3B1019F}"/>
              </a:ext>
            </a:extLst>
          </p:cNvPr>
          <p:cNvSpPr txBox="1"/>
          <p:nvPr/>
        </p:nvSpPr>
        <p:spPr>
          <a:xfrm>
            <a:off x="264561" y="849616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 주제 및 목적</a:t>
            </a:r>
            <a:endParaRPr lang="en-US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E87F129-4041-4F60-BEFC-2618D677E397}"/>
              </a:ext>
            </a:extLst>
          </p:cNvPr>
          <p:cNvCxnSpPr/>
          <p:nvPr/>
        </p:nvCxnSpPr>
        <p:spPr>
          <a:xfrm>
            <a:off x="647588" y="1574667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A279F4-059D-40B9-8E19-CE5661D497DC}"/>
              </a:ext>
            </a:extLst>
          </p:cNvPr>
          <p:cNvSpPr txBox="1"/>
          <p:nvPr/>
        </p:nvSpPr>
        <p:spPr>
          <a:xfrm>
            <a:off x="566285" y="168129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r>
              <a:rPr lang="ko-KR" altLang="en-US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553496-AE7A-4A39-9837-65BEF9BDCCD6}"/>
              </a:ext>
            </a:extLst>
          </p:cNvPr>
          <p:cNvSpPr txBox="1"/>
          <p:nvPr/>
        </p:nvSpPr>
        <p:spPr>
          <a:xfrm>
            <a:off x="756896" y="2087462"/>
            <a:ext cx="3680816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현재 위치를 활용하여 근교 여행지 추천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9D40E21-E491-4551-82AC-52F6EBD40182}"/>
              </a:ext>
            </a:extLst>
          </p:cNvPr>
          <p:cNvSpPr/>
          <p:nvPr/>
        </p:nvSpPr>
        <p:spPr>
          <a:xfrm>
            <a:off x="683100" y="2143692"/>
            <a:ext cx="56202" cy="307777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0E5AFB-CB5B-4528-8944-4DB855EE89AB}"/>
              </a:ext>
            </a:extLst>
          </p:cNvPr>
          <p:cNvSpPr/>
          <p:nvPr/>
        </p:nvSpPr>
        <p:spPr>
          <a:xfrm>
            <a:off x="683100" y="2655348"/>
            <a:ext cx="56202" cy="307777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5A8BA9-DFEF-4C85-B749-9932A2484FB9}"/>
              </a:ext>
            </a:extLst>
          </p:cNvPr>
          <p:cNvSpPr txBox="1"/>
          <p:nvPr/>
        </p:nvSpPr>
        <p:spPr>
          <a:xfrm>
            <a:off x="756896" y="2609555"/>
            <a:ext cx="5598007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인공지능을 이용해 키워드 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&amp; </a:t>
            </a:r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라벨링을 통한 사용자 선호도 기반 여행지 추천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D3C8766-DA1D-490F-9E7A-01815AC9B617}"/>
              </a:ext>
            </a:extLst>
          </p:cNvPr>
          <p:cNvCxnSpPr/>
          <p:nvPr/>
        </p:nvCxnSpPr>
        <p:spPr>
          <a:xfrm>
            <a:off x="647588" y="3535394"/>
            <a:ext cx="2954784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4DB144E-E5EB-4CF0-81CC-BC61390E2CBF}"/>
              </a:ext>
            </a:extLst>
          </p:cNvPr>
          <p:cNvSpPr txBox="1"/>
          <p:nvPr/>
        </p:nvSpPr>
        <p:spPr>
          <a:xfrm>
            <a:off x="566285" y="3642017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r>
              <a:rPr lang="ko-KR" altLang="en-US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EA0CFE-6150-4FAC-BE6C-D8E6E24E47D5}"/>
              </a:ext>
            </a:extLst>
          </p:cNvPr>
          <p:cNvSpPr txBox="1"/>
          <p:nvPr/>
        </p:nvSpPr>
        <p:spPr>
          <a:xfrm>
            <a:off x="756896" y="4048189"/>
            <a:ext cx="536236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원하는 근교지역 여행지 정보를 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개인의 취향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맞게 제공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5B26E0B-6A98-4C51-8220-00E3503F1CAB}"/>
              </a:ext>
            </a:extLst>
          </p:cNvPr>
          <p:cNvSpPr/>
          <p:nvPr/>
        </p:nvSpPr>
        <p:spPr>
          <a:xfrm>
            <a:off x="683100" y="4104419"/>
            <a:ext cx="56202" cy="307777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1552EF-1C84-4872-AECB-E3BCFCA09C6A}"/>
              </a:ext>
            </a:extLst>
          </p:cNvPr>
          <p:cNvSpPr/>
          <p:nvPr/>
        </p:nvSpPr>
        <p:spPr>
          <a:xfrm>
            <a:off x="683100" y="4616075"/>
            <a:ext cx="56202" cy="307777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4FEC30-2718-4520-BC03-AB2C753D27AA}"/>
              </a:ext>
            </a:extLst>
          </p:cNvPr>
          <p:cNvSpPr txBox="1"/>
          <p:nvPr/>
        </p:nvSpPr>
        <p:spPr>
          <a:xfrm>
            <a:off x="756896" y="4570282"/>
            <a:ext cx="5731056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코로나 이후 파악한 사람들의 </a:t>
            </a:r>
            <a:r>
              <a:rPr lang="ko-KR" altLang="en-US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소비형태</a:t>
            </a:r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여행지 내 활동</a:t>
            </a:r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활용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04107B5-FE20-4182-8754-E84BF7135DF1}"/>
              </a:ext>
            </a:extLst>
          </p:cNvPr>
          <p:cNvSpPr/>
          <p:nvPr/>
        </p:nvSpPr>
        <p:spPr>
          <a:xfrm>
            <a:off x="683100" y="5144591"/>
            <a:ext cx="56202" cy="307777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1E84E0-8662-4B1D-A8F0-418AB2AF8E1C}"/>
              </a:ext>
            </a:extLst>
          </p:cNvPr>
          <p:cNvSpPr txBox="1"/>
          <p:nvPr/>
        </p:nvSpPr>
        <p:spPr>
          <a:xfrm>
            <a:off x="756896" y="5098798"/>
            <a:ext cx="730520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당일로 다녀올 수 있는 </a:t>
            </a:r>
            <a:r>
              <a:rPr lang="ko-KR" altLang="en-US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야외 위주 여행지를 제공</a:t>
            </a:r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함으로써 침체된 </a:t>
            </a:r>
            <a:r>
              <a:rPr lang="ko-KR" altLang="en-US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관광업계 활성화 </a:t>
            </a:r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방향성 제시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BB0C7F-1871-476F-953F-546983A6304C}"/>
              </a:ext>
            </a:extLst>
          </p:cNvPr>
          <p:cNvSpPr/>
          <p:nvPr/>
        </p:nvSpPr>
        <p:spPr>
          <a:xfrm>
            <a:off x="683100" y="5640615"/>
            <a:ext cx="56202" cy="307777"/>
          </a:xfrm>
          <a:prstGeom prst="rect">
            <a:avLst/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DAA797-48B5-423D-ACE7-ED6AE416B079}"/>
              </a:ext>
            </a:extLst>
          </p:cNvPr>
          <p:cNvSpPr txBox="1"/>
          <p:nvPr/>
        </p:nvSpPr>
        <p:spPr>
          <a:xfrm>
            <a:off x="756896" y="5594822"/>
            <a:ext cx="6165470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선호도 기반 가까운 지역의 다양한 여행지 추천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오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 </a:t>
            </a:r>
            <a:r>
              <a:rPr lang="ko-KR" altLang="en-US" sz="1600" b="1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투어리즘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방지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887B2C-66E0-458C-9FB7-2FC21392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90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993C5E5-9D97-4F5A-9F13-E8CDC430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2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61B70-73C6-45EB-9EE7-94B4ECA2D349}"/>
              </a:ext>
            </a:extLst>
          </p:cNvPr>
          <p:cNvSpPr txBox="1"/>
          <p:nvPr/>
        </p:nvSpPr>
        <p:spPr>
          <a:xfrm>
            <a:off x="264561" y="415452"/>
            <a:ext cx="3028393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Four hours drive </a:t>
            </a: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2152B60-F796-493F-A841-7AD4722DCA0C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7437D0-E2EC-486D-91C4-9E23C105A1F8}"/>
              </a:ext>
            </a:extLst>
          </p:cNvPr>
          <p:cNvSpPr txBox="1"/>
          <p:nvPr/>
        </p:nvSpPr>
        <p:spPr>
          <a:xfrm>
            <a:off x="264561" y="105977"/>
            <a:ext cx="599844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1967A-9923-4DEB-A09D-F9F08F962EFC}"/>
              </a:ext>
            </a:extLst>
          </p:cNvPr>
          <p:cNvSpPr txBox="1"/>
          <p:nvPr/>
        </p:nvSpPr>
        <p:spPr>
          <a:xfrm>
            <a:off x="264561" y="849616"/>
            <a:ext cx="388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마이닝을 통한 근교 여행지 및 여행활동 추천</a:t>
            </a:r>
            <a:endParaRPr lang="en-US" altLang="ko-KR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F703BB-157C-442A-B64A-C6878B454CD8}"/>
              </a:ext>
            </a:extLst>
          </p:cNvPr>
          <p:cNvGrpSpPr/>
          <p:nvPr/>
        </p:nvGrpSpPr>
        <p:grpSpPr>
          <a:xfrm>
            <a:off x="571445" y="1677489"/>
            <a:ext cx="8763111" cy="4330895"/>
            <a:chOff x="390807" y="1548884"/>
            <a:chExt cx="9229712" cy="456149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F426A7C-2873-4B5B-B3AC-C03FC70FC6A0}"/>
                </a:ext>
              </a:extLst>
            </p:cNvPr>
            <p:cNvSpPr/>
            <p:nvPr/>
          </p:nvSpPr>
          <p:spPr>
            <a:xfrm>
              <a:off x="390810" y="2158520"/>
              <a:ext cx="4330727" cy="627418"/>
            </a:xfrm>
            <a:prstGeom prst="rect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DCC1590-8AFD-4647-A53E-BC33357AD659}"/>
                </a:ext>
              </a:extLst>
            </p:cNvPr>
            <p:cNvSpPr/>
            <p:nvPr/>
          </p:nvSpPr>
          <p:spPr>
            <a:xfrm>
              <a:off x="390810" y="1810494"/>
              <a:ext cx="4330727" cy="348026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0F9C46-5E81-49F9-9EB5-468EF1DE9BEF}"/>
                </a:ext>
              </a:extLst>
            </p:cNvPr>
            <p:cNvSpPr txBox="1"/>
            <p:nvPr/>
          </p:nvSpPr>
          <p:spPr>
            <a:xfrm>
              <a:off x="1273617" y="1821401"/>
              <a:ext cx="25651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관광공사가 선정한 관광 트렌드</a:t>
              </a:r>
              <a:endPara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DA0276-4A09-49D2-AED0-D8DE0E10E8FC}"/>
                </a:ext>
              </a:extLst>
            </p:cNvPr>
            <p:cNvSpPr txBox="1"/>
            <p:nvPr/>
          </p:nvSpPr>
          <p:spPr>
            <a:xfrm>
              <a:off x="3322373" y="1548884"/>
              <a:ext cx="15103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</a:t>
              </a:r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참고 </a:t>
              </a:r>
              <a:r>
                <a:rPr lang="en-US" altLang="ko-KR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한국관광공사</a:t>
              </a:r>
              <a:r>
                <a:rPr lang="en-US" altLang="ko-KR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4FAAFC-AF38-4AAA-A55B-881945DD0C82}"/>
                </a:ext>
              </a:extLst>
            </p:cNvPr>
            <p:cNvSpPr txBox="1"/>
            <p:nvPr/>
          </p:nvSpPr>
          <p:spPr>
            <a:xfrm>
              <a:off x="997662" y="2156792"/>
              <a:ext cx="3117044" cy="816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2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관광활동에 </a:t>
              </a:r>
              <a:r>
                <a:rPr lang="en-US" altLang="ko-KR" sz="14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4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안전</a:t>
              </a:r>
              <a:r>
                <a:rPr lang="en-US" altLang="ko-KR" sz="14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r>
                <a:rPr lang="ko-KR" altLang="en-US" sz="14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중요한 관심사가 되면서</a:t>
              </a:r>
              <a:endPara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2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관광 트렌드가 변화하고 있다</a:t>
              </a:r>
              <a:endPara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endPara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20F51C6-6869-4CA5-A811-2AA762C565DE}"/>
                </a:ext>
              </a:extLst>
            </p:cNvPr>
            <p:cNvSpPr/>
            <p:nvPr/>
          </p:nvSpPr>
          <p:spPr>
            <a:xfrm>
              <a:off x="5455739" y="5524965"/>
              <a:ext cx="3675887" cy="585417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AA8FA8-9D11-47CD-A8CC-9226F028F579}"/>
                </a:ext>
              </a:extLst>
            </p:cNvPr>
            <p:cNvSpPr/>
            <p:nvPr/>
          </p:nvSpPr>
          <p:spPr>
            <a:xfrm>
              <a:off x="5107895" y="2158519"/>
              <a:ext cx="4396270" cy="627418"/>
            </a:xfrm>
            <a:prstGeom prst="rect">
              <a:avLst/>
            </a:prstGeom>
            <a:solidFill>
              <a:srgbClr val="D5B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22B695-8259-4559-B1B4-F3D30712901F}"/>
                </a:ext>
              </a:extLst>
            </p:cNvPr>
            <p:cNvSpPr/>
            <p:nvPr/>
          </p:nvSpPr>
          <p:spPr>
            <a:xfrm>
              <a:off x="5107895" y="1810495"/>
              <a:ext cx="4396270" cy="348025"/>
            </a:xfrm>
            <a:prstGeom prst="rect">
              <a:avLst/>
            </a:prstGeom>
            <a:solidFill>
              <a:srgbClr val="CA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C62CAC-24D3-4809-9C96-F2542FE4EC35}"/>
                </a:ext>
              </a:extLst>
            </p:cNvPr>
            <p:cNvSpPr txBox="1"/>
            <p:nvPr/>
          </p:nvSpPr>
          <p:spPr>
            <a:xfrm>
              <a:off x="6326808" y="1833283"/>
              <a:ext cx="2045753" cy="32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코로나 이후 여가 트렌드</a:t>
              </a:r>
              <a:endPara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943145-E4D8-459F-B78F-B9704E291EB5}"/>
                </a:ext>
              </a:extLst>
            </p:cNvPr>
            <p:cNvSpPr txBox="1"/>
            <p:nvPr/>
          </p:nvSpPr>
          <p:spPr>
            <a:xfrm>
              <a:off x="5620908" y="2149928"/>
              <a:ext cx="3370297" cy="583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2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코로나 이후 사람들의 </a:t>
              </a:r>
              <a:r>
                <a:rPr lang="en-US" altLang="ko-KR" sz="14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2682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4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2682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심리</a:t>
              </a:r>
              <a:r>
                <a:rPr lang="en-US" altLang="ko-KR" sz="14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2682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 </a:t>
              </a:r>
              <a:r>
                <a:rPr lang="ko-KR" altLang="en-US" sz="12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 변화하면서</a:t>
              </a:r>
              <a:endPara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2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이전에는 볼 수 없던 여가 트렌드가 부상하고 있다</a:t>
              </a:r>
              <a:endPara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075033-C941-48E9-A498-B7086C7535D6}"/>
                </a:ext>
              </a:extLst>
            </p:cNvPr>
            <p:cNvSpPr txBox="1"/>
            <p:nvPr/>
          </p:nvSpPr>
          <p:spPr>
            <a:xfrm>
              <a:off x="8514126" y="1548884"/>
              <a:ext cx="11063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</a:t>
              </a:r>
              <a:r>
                <a:rPr lang="ko-KR" altLang="en-US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참고 </a:t>
              </a:r>
              <a:r>
                <a:rPr lang="en-US" altLang="ko-KR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100" spc="-50" dirty="0" err="1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야놀자</a:t>
              </a:r>
              <a:r>
                <a:rPr lang="en-US" altLang="ko-KR" sz="1100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9AC401-43D9-4998-874E-B731D7BE72C0}"/>
                </a:ext>
              </a:extLst>
            </p:cNvPr>
            <p:cNvSpPr txBox="1"/>
            <p:nvPr/>
          </p:nvSpPr>
          <p:spPr>
            <a:xfrm>
              <a:off x="5844375" y="5640668"/>
              <a:ext cx="3010609" cy="346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02. 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여가 트렌드 중 </a:t>
              </a:r>
              <a:r>
                <a:rPr lang="ko-KR" altLang="en-US" sz="14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2682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개인화된</a:t>
              </a:r>
              <a:r>
                <a:rPr lang="ko-KR" altLang="en-US" sz="14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2682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spc="-5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2682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여가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에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92682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초점</a:t>
              </a:r>
              <a:endPara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476FA70-663C-4CB6-BA57-6D92297806FA}"/>
                </a:ext>
              </a:extLst>
            </p:cNvPr>
            <p:cNvGrpSpPr/>
            <p:nvPr/>
          </p:nvGrpSpPr>
          <p:grpSpPr>
            <a:xfrm>
              <a:off x="682422" y="5524965"/>
              <a:ext cx="3675887" cy="585417"/>
              <a:chOff x="735887" y="5687950"/>
              <a:chExt cx="3675887" cy="58541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8761A4-32DF-4C40-8901-5FA67E5810A2}"/>
                  </a:ext>
                </a:extLst>
              </p:cNvPr>
              <p:cNvSpPr/>
              <p:nvPr/>
            </p:nvSpPr>
            <p:spPr>
              <a:xfrm>
                <a:off x="735887" y="5687950"/>
                <a:ext cx="3675887" cy="58541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BEFF82E-9E11-4FA7-93F7-5B14D05E4C03}"/>
                  </a:ext>
                </a:extLst>
              </p:cNvPr>
              <p:cNvSpPr txBox="1"/>
              <p:nvPr/>
            </p:nvSpPr>
            <p:spPr>
              <a:xfrm>
                <a:off x="855802" y="5787591"/>
                <a:ext cx="3461538" cy="346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2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01. ‘</a:t>
                </a:r>
                <a:r>
                  <a:rPr lang="ko-KR" altLang="en-US" sz="14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solidFill>
                      <a:srgbClr val="66738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근거리</a:t>
                </a:r>
                <a:r>
                  <a:rPr lang="en-US" altLang="ko-KR" sz="14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solidFill>
                      <a:srgbClr val="66738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</a:t>
                </a:r>
                <a:r>
                  <a:rPr lang="en-US" altLang="ko-KR" sz="12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‘</a:t>
                </a:r>
                <a:r>
                  <a:rPr lang="ko-KR" altLang="en-US" sz="14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solidFill>
                      <a:srgbClr val="66738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실외</a:t>
                </a:r>
                <a:r>
                  <a:rPr lang="ko-KR" altLang="en-US" sz="12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4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solidFill>
                      <a:srgbClr val="66738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여행지</a:t>
                </a:r>
                <a:r>
                  <a:rPr lang="en-US" altLang="ko-KR" sz="14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solidFill>
                      <a:srgbClr val="66738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</a:t>
                </a:r>
                <a:r>
                  <a:rPr lang="en-US" altLang="ko-KR" sz="12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‘</a:t>
                </a:r>
                <a:r>
                  <a:rPr lang="ko-KR" altLang="en-US" sz="14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solidFill>
                      <a:srgbClr val="66738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청정지역</a:t>
                </a:r>
                <a:r>
                  <a:rPr lang="en-US" altLang="ko-KR" sz="14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solidFill>
                      <a:srgbClr val="66738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</a:t>
                </a:r>
                <a:r>
                  <a:rPr lang="ko-KR" altLang="en-US" sz="1200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 초점</a:t>
                </a:r>
                <a:endParaRPr lang="en-US" altLang="ko-KR" sz="12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D0BCF9B-54C7-47A9-80BC-EE97D1408D6B}"/>
                </a:ext>
              </a:extLst>
            </p:cNvPr>
            <p:cNvGrpSpPr/>
            <p:nvPr/>
          </p:nvGrpSpPr>
          <p:grpSpPr>
            <a:xfrm>
              <a:off x="4706400" y="5717542"/>
              <a:ext cx="384375" cy="114599"/>
              <a:chOff x="6725641" y="3682678"/>
              <a:chExt cx="268803" cy="80142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4803AA0-AB01-4607-AC0E-CCD50A973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5641" y="3762820"/>
                <a:ext cx="268803" cy="0"/>
              </a:xfrm>
              <a:prstGeom prst="line">
                <a:avLst/>
              </a:prstGeom>
              <a:ln w="22225" cap="rnd">
                <a:solidFill>
                  <a:srgbClr val="667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17B07AED-5A38-4423-84F2-E669AAECE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5299" y="3682678"/>
                <a:ext cx="89144" cy="78265"/>
              </a:xfrm>
              <a:prstGeom prst="line">
                <a:avLst/>
              </a:prstGeom>
              <a:ln w="22225" cap="rnd">
                <a:solidFill>
                  <a:srgbClr val="667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그림 40" descr="표지판이(가) 표시된 사진&#10;&#10;자동 생성된 설명">
              <a:extLst>
                <a:ext uri="{FF2B5EF4-FFF2-40B4-BE49-F238E27FC236}">
                  <a16:creationId xmlns:a16="http://schemas.microsoft.com/office/drawing/2014/main" id="{DF3D6F15-DC25-4EC0-AFC2-05C39CBA6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07" y="2780645"/>
              <a:ext cx="4330729" cy="255858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4FA0E66-46B7-485A-89DE-D414A6AF0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894" y="2766917"/>
              <a:ext cx="4396269" cy="2572310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6998D7E-5BA8-4A72-9D9C-11003F44217C}"/>
                </a:ext>
              </a:extLst>
            </p:cNvPr>
            <p:cNvSpPr/>
            <p:nvPr/>
          </p:nvSpPr>
          <p:spPr>
            <a:xfrm>
              <a:off x="411513" y="4114086"/>
              <a:ext cx="668148" cy="6681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751AA95-5672-444C-8CE8-6941E307D29E}"/>
                </a:ext>
              </a:extLst>
            </p:cNvPr>
            <p:cNvSpPr/>
            <p:nvPr/>
          </p:nvSpPr>
          <p:spPr>
            <a:xfrm>
              <a:off x="2555420" y="4413634"/>
              <a:ext cx="627418" cy="62741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7B29354-79F4-45A9-A1E1-233695EA41FF}"/>
                </a:ext>
              </a:extLst>
            </p:cNvPr>
            <p:cNvSpPr/>
            <p:nvPr/>
          </p:nvSpPr>
          <p:spPr>
            <a:xfrm>
              <a:off x="6992319" y="4253614"/>
              <a:ext cx="627418" cy="62741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DCFD6AF-F6CE-4E90-987A-62BD1D3A6EF5}"/>
                </a:ext>
              </a:extLst>
            </p:cNvPr>
            <p:cNvSpPr/>
            <p:nvPr/>
          </p:nvSpPr>
          <p:spPr>
            <a:xfrm>
              <a:off x="1140114" y="4413634"/>
              <a:ext cx="627418" cy="62741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8AD65-6BB7-440A-914E-E624F7AF1B0F}"/>
              </a:ext>
            </a:extLst>
          </p:cNvPr>
          <p:cNvSpPr/>
          <p:nvPr/>
        </p:nvSpPr>
        <p:spPr>
          <a:xfrm>
            <a:off x="264561" y="1141912"/>
            <a:ext cx="6404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개요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코로나가 완화되며 여행에 대한 수요가 증가하고 있다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	  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관광공사가 선정한 트렌드에 발 맞추어 여행 프로젝트를 제안하기 위해 분석을 시작하였다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  <a:endParaRPr lang="en-US" altLang="ko-KR" sz="11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50846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4782740" y="1134061"/>
            <a:ext cx="2101729" cy="41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sz="20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0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B14B6D-4512-423C-946B-61FA9F0C164D}"/>
              </a:ext>
            </a:extLst>
          </p:cNvPr>
          <p:cNvGrpSpPr/>
          <p:nvPr/>
        </p:nvGrpSpPr>
        <p:grpSpPr>
          <a:xfrm>
            <a:off x="4921740" y="999725"/>
            <a:ext cx="166390" cy="54473"/>
            <a:chOff x="5838825" y="717479"/>
            <a:chExt cx="204788" cy="125853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6956213-1072-40E0-97AE-3F72DA3DB81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825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9C2D3FE-38E3-4E18-A2FE-CB56583B6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9313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2F67137E-80EA-4D9A-8640-27628A6EAE65}"/>
              </a:ext>
            </a:extLst>
          </p:cNvPr>
          <p:cNvSpPr/>
          <p:nvPr/>
        </p:nvSpPr>
        <p:spPr>
          <a:xfrm>
            <a:off x="0" y="1"/>
            <a:ext cx="3599956" cy="3639483"/>
          </a:xfrm>
          <a:custGeom>
            <a:avLst/>
            <a:gdLst>
              <a:gd name="connsiteX0" fmla="*/ 0 w 3599956"/>
              <a:gd name="connsiteY0" fmla="*/ 0 h 3639483"/>
              <a:gd name="connsiteX1" fmla="*/ 3465478 w 3599956"/>
              <a:gd name="connsiteY1" fmla="*/ 0 h 3639483"/>
              <a:gd name="connsiteX2" fmla="*/ 3474711 w 3599956"/>
              <a:gd name="connsiteY2" fmla="*/ 25226 h 3639483"/>
              <a:gd name="connsiteX3" fmla="*/ 3599956 w 3599956"/>
              <a:gd name="connsiteY3" fmla="*/ 853648 h 3639483"/>
              <a:gd name="connsiteX4" fmla="*/ 814121 w 3599956"/>
              <a:gd name="connsiteY4" fmla="*/ 3639483 h 3639483"/>
              <a:gd name="connsiteX5" fmla="*/ 252678 w 3599956"/>
              <a:gd name="connsiteY5" fmla="*/ 3582885 h 3639483"/>
              <a:gd name="connsiteX6" fmla="*/ 0 w 3599956"/>
              <a:gd name="connsiteY6" fmla="*/ 3517915 h 363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9956" h="3639483">
                <a:moveTo>
                  <a:pt x="0" y="0"/>
                </a:moveTo>
                <a:lnTo>
                  <a:pt x="3465478" y="0"/>
                </a:lnTo>
                <a:lnTo>
                  <a:pt x="3474711" y="25226"/>
                </a:lnTo>
                <a:cubicBezTo>
                  <a:pt x="3556107" y="286924"/>
                  <a:pt x="3599956" y="565165"/>
                  <a:pt x="3599956" y="853648"/>
                </a:cubicBezTo>
                <a:cubicBezTo>
                  <a:pt x="3599956" y="2392222"/>
                  <a:pt x="2352695" y="3639483"/>
                  <a:pt x="814121" y="3639483"/>
                </a:cubicBezTo>
                <a:cubicBezTo>
                  <a:pt x="621799" y="3639483"/>
                  <a:pt x="434029" y="3619995"/>
                  <a:pt x="252678" y="3582885"/>
                </a:cubicBezTo>
                <a:lnTo>
                  <a:pt x="0" y="3517915"/>
                </a:lnTo>
                <a:close/>
              </a:path>
            </a:pathLst>
          </a:custGeom>
          <a:pattFill prst="wdDnDiag">
            <a:fgClr>
              <a:srgbClr val="CA9C6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45FF3AE-BBF1-4FD6-B627-4187AC0C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20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4E5CA-3DC8-4312-8E9B-6E3D5D951129}"/>
              </a:ext>
            </a:extLst>
          </p:cNvPr>
          <p:cNvSpPr txBox="1"/>
          <p:nvPr/>
        </p:nvSpPr>
        <p:spPr>
          <a:xfrm>
            <a:off x="4782740" y="2006704"/>
            <a:ext cx="174220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시나리오</a:t>
            </a:r>
            <a:endParaRPr lang="en-US" sz="14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0A268-10C9-47B6-8D51-36C21B1DD994}"/>
              </a:ext>
            </a:extLst>
          </p:cNvPr>
          <p:cNvSpPr txBox="1"/>
          <p:nvPr/>
        </p:nvSpPr>
        <p:spPr>
          <a:xfrm>
            <a:off x="4782740" y="2867199"/>
            <a:ext cx="2103846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DB</a:t>
            </a:r>
            <a:r>
              <a:rPr lang="ko-KR" alt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 및 활용 도식화</a:t>
            </a:r>
            <a:endParaRPr lang="en-US" sz="14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80DBD-A087-4D05-A321-D30FD806CFA7}"/>
              </a:ext>
            </a:extLst>
          </p:cNvPr>
          <p:cNvSpPr txBox="1"/>
          <p:nvPr/>
        </p:nvSpPr>
        <p:spPr>
          <a:xfrm>
            <a:off x="4782740" y="3225463"/>
            <a:ext cx="4279505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정보와 인공지능을 활용한 여행지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여행활동 추천 시스템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C81E2-74F2-4AE4-A262-3E9A73A836BB}"/>
              </a:ext>
            </a:extLst>
          </p:cNvPr>
          <p:cNvSpPr txBox="1"/>
          <p:nvPr/>
        </p:nvSpPr>
        <p:spPr>
          <a:xfrm>
            <a:off x="4782740" y="2352331"/>
            <a:ext cx="3050130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 단계에 따른 과정과 구현방법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E02BBE-A1E5-41E0-85B3-FA1473B0488D}"/>
              </a:ext>
            </a:extLst>
          </p:cNvPr>
          <p:cNvSpPr txBox="1"/>
          <p:nvPr/>
        </p:nvSpPr>
        <p:spPr>
          <a:xfrm>
            <a:off x="4782740" y="4278924"/>
            <a:ext cx="1045543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추가분석</a:t>
            </a:r>
            <a:endParaRPr lang="en-US" sz="14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ACF185-AB3E-4CED-B8B7-8ED367CC9611}"/>
              </a:ext>
            </a:extLst>
          </p:cNvPr>
          <p:cNvSpPr txBox="1"/>
          <p:nvPr/>
        </p:nvSpPr>
        <p:spPr>
          <a:xfrm>
            <a:off x="4782740" y="4667216"/>
            <a:ext cx="4252959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테마분류 모델 생성</a:t>
            </a:r>
            <a:r>
              <a: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순환 신경망모델 </a:t>
            </a:r>
            <a:r>
              <a: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</a:t>
            </a:r>
            <a:r>
              <a:rPr lang="ko-KR" alt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en-US" altLang="ko-KR" sz="12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C9CF94-76CA-4EA0-B2EF-ACD8EBFA9796}"/>
              </a:ext>
            </a:extLst>
          </p:cNvPr>
          <p:cNvSpPr/>
          <p:nvPr/>
        </p:nvSpPr>
        <p:spPr>
          <a:xfrm>
            <a:off x="4782740" y="4962164"/>
            <a:ext cx="4953000" cy="2871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CNN Deep Learning </a:t>
            </a:r>
            <a:r>
              <a:rPr lang="ko-KR" alt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활용 이미지 특징 추출</a:t>
            </a:r>
            <a:r>
              <a: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spc="-41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0B5A7E-FD3B-49BF-B53A-632F7C21528B}"/>
              </a:ext>
            </a:extLst>
          </p:cNvPr>
          <p:cNvSpPr txBox="1"/>
          <p:nvPr/>
        </p:nvSpPr>
        <p:spPr>
          <a:xfrm>
            <a:off x="4782740" y="5504520"/>
            <a:ext cx="1045543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r>
              <a:rPr lang="ko-KR" alt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  <a:endParaRPr lang="en-US" sz="14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AA26E6-CC09-4741-B387-F1E9B801C322}"/>
              </a:ext>
            </a:extLst>
          </p:cNvPr>
          <p:cNvSpPr/>
          <p:nvPr/>
        </p:nvSpPr>
        <p:spPr>
          <a:xfrm>
            <a:off x="4782740" y="5824159"/>
            <a:ext cx="4953000" cy="2871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프로젝트로 인한 기대효과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F8CB0B-8672-4ACA-96B4-4AAC8A6E9668}"/>
              </a:ext>
            </a:extLst>
          </p:cNvPr>
          <p:cNvSpPr txBox="1"/>
          <p:nvPr/>
        </p:nvSpPr>
        <p:spPr>
          <a:xfrm>
            <a:off x="4782740" y="3480356"/>
            <a:ext cx="4732129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 </a:t>
            </a:r>
            <a:r>
              <a: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(Deep Learning Model)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정보와 관광지 정보 분석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BB0EF-4EAF-473D-A75D-695585D171BB}"/>
              </a:ext>
            </a:extLst>
          </p:cNvPr>
          <p:cNvSpPr txBox="1"/>
          <p:nvPr/>
        </p:nvSpPr>
        <p:spPr>
          <a:xfrm>
            <a:off x="4782740" y="3733152"/>
            <a:ext cx="3710439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Mining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선호활동과 여행지 만족도 분석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48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C599DB-9D01-4648-8954-5382F6430C9B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5D7C6E-4A0A-408F-BB78-22B9A1A2AA54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BBE53-1DFA-42E3-AC40-32575FD98EC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5E930-5069-40E0-8A9A-BDB4B3B1019F}"/>
              </a:ext>
            </a:extLst>
          </p:cNvPr>
          <p:cNvSpPr txBox="1"/>
          <p:nvPr/>
        </p:nvSpPr>
        <p:spPr>
          <a:xfrm>
            <a:off x="264561" y="849616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시나리오</a:t>
            </a:r>
            <a:endParaRPr lang="en-US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5D22320-783A-42AB-98EF-46E9F782AC4C}"/>
              </a:ext>
            </a:extLst>
          </p:cNvPr>
          <p:cNvSpPr txBox="1"/>
          <p:nvPr/>
        </p:nvSpPr>
        <p:spPr>
          <a:xfrm>
            <a:off x="207559" y="1391198"/>
            <a:ext cx="3160352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주말인데 어디 집 주변에 갈 만한 여행지 없을까</a:t>
            </a:r>
            <a:r>
              <a:rPr lang="en-US" altLang="ko-KR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00E18F-E8D2-4E2B-AD89-5517502EC087}"/>
              </a:ext>
            </a:extLst>
          </p:cNvPr>
          <p:cNvSpPr txBox="1"/>
          <p:nvPr/>
        </p:nvSpPr>
        <p:spPr>
          <a:xfrm>
            <a:off x="4997668" y="1391198"/>
            <a:ext cx="3491277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원하는 여행지에 대한 디테일한 정보를 추가하고 싶어</a:t>
            </a:r>
            <a:r>
              <a:rPr lang="en-US" altLang="ko-KR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69B42F8-24F2-4150-BDA8-D392DF46D956}"/>
              </a:ext>
            </a:extLst>
          </p:cNvPr>
          <p:cNvSpPr/>
          <p:nvPr/>
        </p:nvSpPr>
        <p:spPr>
          <a:xfrm>
            <a:off x="5096524" y="1651267"/>
            <a:ext cx="4472167" cy="3347924"/>
          </a:xfrm>
          <a:prstGeom prst="rect">
            <a:avLst/>
          </a:prstGeom>
          <a:solidFill>
            <a:srgbClr val="F8F9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C52F29C-05E0-40F5-9FCF-C067DF67ECC6}"/>
              </a:ext>
            </a:extLst>
          </p:cNvPr>
          <p:cNvSpPr/>
          <p:nvPr/>
        </p:nvSpPr>
        <p:spPr>
          <a:xfrm>
            <a:off x="324531" y="1651267"/>
            <a:ext cx="4472167" cy="3347924"/>
          </a:xfrm>
          <a:prstGeom prst="rect">
            <a:avLst/>
          </a:prstGeom>
          <a:solidFill>
            <a:srgbClr val="F8F9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8B7D438-1448-4887-8CAC-89836BA4A8F3}"/>
              </a:ext>
            </a:extLst>
          </p:cNvPr>
          <p:cNvSpPr/>
          <p:nvPr/>
        </p:nvSpPr>
        <p:spPr>
          <a:xfrm>
            <a:off x="791243" y="2716632"/>
            <a:ext cx="3021276" cy="436411"/>
          </a:xfrm>
          <a:prstGeom prst="roundRect">
            <a:avLst>
              <a:gd name="adj" fmla="val 43578"/>
            </a:avLst>
          </a:prstGeom>
          <a:solidFill>
            <a:schemeClr val="bg1"/>
          </a:solidFill>
          <a:ln w="19050"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06762B88-8AC3-4771-A959-7FE9D864EB81}"/>
              </a:ext>
            </a:extLst>
          </p:cNvPr>
          <p:cNvSpPr/>
          <p:nvPr/>
        </p:nvSpPr>
        <p:spPr>
          <a:xfrm>
            <a:off x="3905039" y="2716632"/>
            <a:ext cx="612537" cy="436411"/>
          </a:xfrm>
          <a:prstGeom prst="roundRect">
            <a:avLst>
              <a:gd name="adj" fmla="val 28836"/>
            </a:avLst>
          </a:prstGeom>
          <a:solidFill>
            <a:schemeClr val="bg1"/>
          </a:solidFill>
          <a:ln w="19050"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02002987-9F8B-49C0-BD2F-CCBFDEC52992}"/>
              </a:ext>
            </a:extLst>
          </p:cNvPr>
          <p:cNvSpPr/>
          <p:nvPr/>
        </p:nvSpPr>
        <p:spPr>
          <a:xfrm>
            <a:off x="791920" y="3248611"/>
            <a:ext cx="643664" cy="312215"/>
          </a:xfrm>
          <a:prstGeom prst="roundRect">
            <a:avLst>
              <a:gd name="adj" fmla="val 33069"/>
            </a:avLst>
          </a:prstGeom>
          <a:solidFill>
            <a:schemeClr val="bg1"/>
          </a:solidFill>
          <a:ln w="19050"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CEC937E9-A419-41E3-967C-B47A05E513D1}"/>
              </a:ext>
            </a:extLst>
          </p:cNvPr>
          <p:cNvSpPr/>
          <p:nvPr/>
        </p:nvSpPr>
        <p:spPr>
          <a:xfrm>
            <a:off x="1582520" y="3248611"/>
            <a:ext cx="643664" cy="312215"/>
          </a:xfrm>
          <a:prstGeom prst="roundRect">
            <a:avLst>
              <a:gd name="adj" fmla="val 33069"/>
            </a:avLst>
          </a:prstGeom>
          <a:solidFill>
            <a:schemeClr val="bg1"/>
          </a:solidFill>
          <a:ln w="19050"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A11E0A51-2E92-4C9D-8A83-6302BCBB455B}"/>
              </a:ext>
            </a:extLst>
          </p:cNvPr>
          <p:cNvSpPr/>
          <p:nvPr/>
        </p:nvSpPr>
        <p:spPr>
          <a:xfrm>
            <a:off x="2373120" y="3248611"/>
            <a:ext cx="643664" cy="312215"/>
          </a:xfrm>
          <a:prstGeom prst="roundRect">
            <a:avLst>
              <a:gd name="adj" fmla="val 33069"/>
            </a:avLst>
          </a:prstGeom>
          <a:solidFill>
            <a:schemeClr val="bg1"/>
          </a:solidFill>
          <a:ln w="19050"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5F738345-67EF-4416-911A-3606194F3C55}"/>
              </a:ext>
            </a:extLst>
          </p:cNvPr>
          <p:cNvSpPr/>
          <p:nvPr/>
        </p:nvSpPr>
        <p:spPr>
          <a:xfrm>
            <a:off x="3163719" y="3248611"/>
            <a:ext cx="643664" cy="312215"/>
          </a:xfrm>
          <a:prstGeom prst="roundRect">
            <a:avLst>
              <a:gd name="adj" fmla="val 33069"/>
            </a:avLst>
          </a:prstGeom>
          <a:solidFill>
            <a:schemeClr val="bg1"/>
          </a:solidFill>
          <a:ln w="19050"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3457B29-370A-41F7-BF70-5E7232E000FD}"/>
              </a:ext>
            </a:extLst>
          </p:cNvPr>
          <p:cNvSpPr txBox="1"/>
          <p:nvPr/>
        </p:nvSpPr>
        <p:spPr>
          <a:xfrm>
            <a:off x="790570" y="3287798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동행 여부</a:t>
            </a:r>
            <a:endParaRPr lang="en-US" sz="10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4CE9963-2599-48C5-BF23-971FE643E508}"/>
              </a:ext>
            </a:extLst>
          </p:cNvPr>
          <p:cNvSpPr txBox="1"/>
          <p:nvPr/>
        </p:nvSpPr>
        <p:spPr>
          <a:xfrm>
            <a:off x="1634131" y="3287798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endParaRPr lang="en-US" sz="10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27F3293-2ED7-4A14-9B33-51E2FE40DAFC}"/>
              </a:ext>
            </a:extLst>
          </p:cNvPr>
          <p:cNvSpPr txBox="1"/>
          <p:nvPr/>
        </p:nvSpPr>
        <p:spPr>
          <a:xfrm>
            <a:off x="2490347" y="3287798"/>
            <a:ext cx="41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endParaRPr lang="en-US" sz="10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48E7DFF-EF06-42EE-B38C-238E74E2598A}"/>
              </a:ext>
            </a:extLst>
          </p:cNvPr>
          <p:cNvSpPr txBox="1"/>
          <p:nvPr/>
        </p:nvSpPr>
        <p:spPr>
          <a:xfrm>
            <a:off x="3284616" y="3287798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  <a:endParaRPr lang="en-US" sz="10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27EC27D-9286-495B-B982-8F32D8BDA6B6}"/>
              </a:ext>
            </a:extLst>
          </p:cNvPr>
          <p:cNvSpPr txBox="1"/>
          <p:nvPr/>
        </p:nvSpPr>
        <p:spPr>
          <a:xfrm>
            <a:off x="3990734" y="282078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5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입 력</a:t>
            </a:r>
            <a:endParaRPr lang="en-US" sz="10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BE717766-43C2-4A04-A0A8-B9A51C375B87}"/>
              </a:ext>
            </a:extLst>
          </p:cNvPr>
          <p:cNvGrpSpPr/>
          <p:nvPr/>
        </p:nvGrpSpPr>
        <p:grpSpPr>
          <a:xfrm>
            <a:off x="1089389" y="3558001"/>
            <a:ext cx="59451" cy="284200"/>
            <a:chOff x="1202263" y="3663930"/>
            <a:chExt cx="59451" cy="284200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D265226F-3399-49AF-B0AD-95FF6185582E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80C6AFD5-CCC2-46A1-8D86-AE1C4CDEF1D9}"/>
                </a:ext>
              </a:extLst>
            </p:cNvPr>
            <p:cNvCxnSpPr>
              <a:cxnSpLocks/>
            </p:cNvCxnSpPr>
            <p:nvPr/>
          </p:nvCxnSpPr>
          <p:spPr>
            <a:xfrm>
              <a:off x="1229832" y="3663930"/>
              <a:ext cx="0" cy="260940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26ED22CC-1655-48D2-934E-45EB3C56F314}"/>
              </a:ext>
            </a:extLst>
          </p:cNvPr>
          <p:cNvSpPr txBox="1"/>
          <p:nvPr/>
        </p:nvSpPr>
        <p:spPr>
          <a:xfrm>
            <a:off x="941021" y="3847790"/>
            <a:ext cx="360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 족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16FCE5A0-E122-467B-A24F-1D1DB297A0E9}"/>
              </a:ext>
            </a:extLst>
          </p:cNvPr>
          <p:cNvGrpSpPr/>
          <p:nvPr/>
        </p:nvGrpSpPr>
        <p:grpSpPr>
          <a:xfrm>
            <a:off x="1869538" y="3558001"/>
            <a:ext cx="59451" cy="284200"/>
            <a:chOff x="1202263" y="3663930"/>
            <a:chExt cx="59451" cy="284200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D6223846-41D9-4054-B8E2-46192B9989E5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B01DE6F4-64CC-4EE1-9B6D-ADB003F529DA}"/>
                </a:ext>
              </a:extLst>
            </p:cNvPr>
            <p:cNvCxnSpPr>
              <a:cxnSpLocks/>
            </p:cNvCxnSpPr>
            <p:nvPr/>
          </p:nvCxnSpPr>
          <p:spPr>
            <a:xfrm>
              <a:off x="1229832" y="3663930"/>
              <a:ext cx="0" cy="260940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66E4760D-AB9F-4185-8EDA-609F52F13251}"/>
              </a:ext>
            </a:extLst>
          </p:cNvPr>
          <p:cNvGrpSpPr/>
          <p:nvPr/>
        </p:nvGrpSpPr>
        <p:grpSpPr>
          <a:xfrm>
            <a:off x="2669366" y="3558001"/>
            <a:ext cx="59451" cy="284200"/>
            <a:chOff x="1202263" y="3663930"/>
            <a:chExt cx="59451" cy="284200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63F7C56D-2C6C-4C0D-ACE0-21D8102DC914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44CD7214-78DA-4636-B444-D4871E905412}"/>
                </a:ext>
              </a:extLst>
            </p:cNvPr>
            <p:cNvCxnSpPr>
              <a:cxnSpLocks/>
            </p:cNvCxnSpPr>
            <p:nvPr/>
          </p:nvCxnSpPr>
          <p:spPr>
            <a:xfrm>
              <a:off x="1229832" y="3663930"/>
              <a:ext cx="0" cy="260940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46D4BD07-8E68-499A-A4BF-D4F461806890}"/>
              </a:ext>
            </a:extLst>
          </p:cNvPr>
          <p:cNvGrpSpPr/>
          <p:nvPr/>
        </p:nvGrpSpPr>
        <p:grpSpPr>
          <a:xfrm>
            <a:off x="3470513" y="3558001"/>
            <a:ext cx="59451" cy="284200"/>
            <a:chOff x="1202263" y="3663930"/>
            <a:chExt cx="59451" cy="284200"/>
          </a:xfrm>
        </p:grpSpPr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7C7BF9E-1523-47DE-B82D-08778B552766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5039E882-D1AA-4372-9556-8F8001880E0A}"/>
                </a:ext>
              </a:extLst>
            </p:cNvPr>
            <p:cNvCxnSpPr>
              <a:cxnSpLocks/>
            </p:cNvCxnSpPr>
            <p:nvPr/>
          </p:nvCxnSpPr>
          <p:spPr>
            <a:xfrm>
              <a:off x="1229832" y="3663930"/>
              <a:ext cx="0" cy="260940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3D25689C-71E2-4468-9C48-A63FEF66BC28}"/>
              </a:ext>
            </a:extLst>
          </p:cNvPr>
          <p:cNvSpPr txBox="1"/>
          <p:nvPr/>
        </p:nvSpPr>
        <p:spPr>
          <a:xfrm>
            <a:off x="3231826" y="3847790"/>
            <a:ext cx="5813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서울 </a:t>
            </a:r>
            <a:r>
              <a:rPr lang="en-US" altLang="ko-KR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00</a:t>
            </a:r>
            <a:r>
              <a:rPr lang="ko-KR" altLang="en-US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D059648-FB4F-4F61-9ADD-FC061F0F9D5C}"/>
              </a:ext>
            </a:extLst>
          </p:cNvPr>
          <p:cNvSpPr txBox="1"/>
          <p:nvPr/>
        </p:nvSpPr>
        <p:spPr>
          <a:xfrm>
            <a:off x="800845" y="2822681"/>
            <a:ext cx="29803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pc="-5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파도소리가 들리고 </a:t>
            </a:r>
            <a:r>
              <a:rPr lang="ko-KR" altLang="en-US" sz="9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낭만과 운치가 있는 야경을 즐길 수 있는 곳</a:t>
            </a:r>
            <a:endParaRPr lang="en-US" sz="9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5658447-151C-4776-ACC8-83B89F6EE8C4}"/>
              </a:ext>
            </a:extLst>
          </p:cNvPr>
          <p:cNvSpPr txBox="1"/>
          <p:nvPr/>
        </p:nvSpPr>
        <p:spPr>
          <a:xfrm>
            <a:off x="941021" y="4203388"/>
            <a:ext cx="360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친 구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8DE48C0-14FA-4E12-AFC6-8A4384930636}"/>
              </a:ext>
            </a:extLst>
          </p:cNvPr>
          <p:cNvSpPr txBox="1"/>
          <p:nvPr/>
        </p:nvSpPr>
        <p:spPr>
          <a:xfrm>
            <a:off x="941020" y="4381186"/>
            <a:ext cx="360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혼 자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ACF488E-EDD9-46AD-B448-B5D95199DD3A}"/>
              </a:ext>
            </a:extLst>
          </p:cNvPr>
          <p:cNvSpPr txBox="1"/>
          <p:nvPr/>
        </p:nvSpPr>
        <p:spPr>
          <a:xfrm>
            <a:off x="941021" y="4025589"/>
            <a:ext cx="3609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 인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AC1E3A5-1C6B-4546-ABE2-DF9685A377E1}"/>
              </a:ext>
            </a:extLst>
          </p:cNvPr>
          <p:cNvSpPr txBox="1"/>
          <p:nvPr/>
        </p:nvSpPr>
        <p:spPr>
          <a:xfrm>
            <a:off x="1711222" y="3847790"/>
            <a:ext cx="360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6BE374D-2F86-4C80-B9E7-DA3265FF47AA}"/>
              </a:ext>
            </a:extLst>
          </p:cNvPr>
          <p:cNvSpPr txBox="1"/>
          <p:nvPr/>
        </p:nvSpPr>
        <p:spPr>
          <a:xfrm>
            <a:off x="1711222" y="4203388"/>
            <a:ext cx="360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DEE5794-675D-427A-B1F0-31BE05619832}"/>
              </a:ext>
            </a:extLst>
          </p:cNvPr>
          <p:cNvSpPr txBox="1"/>
          <p:nvPr/>
        </p:nvSpPr>
        <p:spPr>
          <a:xfrm>
            <a:off x="1711221" y="4381186"/>
            <a:ext cx="360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F94E559-B817-4491-8881-D83F62E2B38A}"/>
              </a:ext>
            </a:extLst>
          </p:cNvPr>
          <p:cNvSpPr txBox="1"/>
          <p:nvPr/>
        </p:nvSpPr>
        <p:spPr>
          <a:xfrm>
            <a:off x="1711222" y="4025589"/>
            <a:ext cx="3609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D8BBF91-9DBA-4C88-BB72-B894F030FBB8}"/>
              </a:ext>
            </a:extLst>
          </p:cNvPr>
          <p:cNvSpPr txBox="1"/>
          <p:nvPr/>
        </p:nvSpPr>
        <p:spPr>
          <a:xfrm>
            <a:off x="2518466" y="3847790"/>
            <a:ext cx="360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남 자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D8546EB-A383-452E-AF34-C3E5C2F00752}"/>
              </a:ext>
            </a:extLst>
          </p:cNvPr>
          <p:cNvSpPr txBox="1"/>
          <p:nvPr/>
        </p:nvSpPr>
        <p:spPr>
          <a:xfrm>
            <a:off x="2347223" y="4025589"/>
            <a:ext cx="7034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여 자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79583C1-DD9A-4784-B6C4-78C581E709AB}"/>
              </a:ext>
            </a:extLst>
          </p:cNvPr>
          <p:cNvSpPr txBox="1"/>
          <p:nvPr/>
        </p:nvSpPr>
        <p:spPr>
          <a:xfrm>
            <a:off x="1711221" y="4554939"/>
            <a:ext cx="360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3F078C-7718-4FC2-A10C-553D8DF8960B}"/>
              </a:ext>
            </a:extLst>
          </p:cNvPr>
          <p:cNvSpPr txBox="1"/>
          <p:nvPr/>
        </p:nvSpPr>
        <p:spPr>
          <a:xfrm>
            <a:off x="3092352" y="4025589"/>
            <a:ext cx="8512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 주소 입력</a:t>
            </a:r>
            <a:r>
              <a:rPr lang="en-US" altLang="ko-KR" sz="7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sz="7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182D1174-A67D-4D73-9E82-5FA970F5E905}"/>
              </a:ext>
            </a:extLst>
          </p:cNvPr>
          <p:cNvSpPr/>
          <p:nvPr/>
        </p:nvSpPr>
        <p:spPr>
          <a:xfrm>
            <a:off x="961448" y="4050489"/>
            <a:ext cx="335026" cy="156108"/>
          </a:xfrm>
          <a:prstGeom prst="roundRect">
            <a:avLst>
              <a:gd name="adj" fmla="val 33069"/>
            </a:avLst>
          </a:prstGeom>
          <a:noFill/>
          <a:ln w="19050">
            <a:solidFill>
              <a:srgbClr val="D5B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FF617AB4-79AD-4533-83FF-43B2278EFBA9}"/>
              </a:ext>
            </a:extLst>
          </p:cNvPr>
          <p:cNvSpPr/>
          <p:nvPr/>
        </p:nvSpPr>
        <p:spPr>
          <a:xfrm>
            <a:off x="1726041" y="3873774"/>
            <a:ext cx="335026" cy="156108"/>
          </a:xfrm>
          <a:prstGeom prst="roundRect">
            <a:avLst>
              <a:gd name="adj" fmla="val 33069"/>
            </a:avLst>
          </a:prstGeom>
          <a:noFill/>
          <a:ln w="19050">
            <a:solidFill>
              <a:srgbClr val="D5B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A2DCD041-A0B2-416A-A825-B9ABBD26E718}"/>
              </a:ext>
            </a:extLst>
          </p:cNvPr>
          <p:cNvSpPr/>
          <p:nvPr/>
        </p:nvSpPr>
        <p:spPr>
          <a:xfrm>
            <a:off x="2536047" y="3873325"/>
            <a:ext cx="335026" cy="156108"/>
          </a:xfrm>
          <a:prstGeom prst="roundRect">
            <a:avLst>
              <a:gd name="adj" fmla="val 33069"/>
            </a:avLst>
          </a:prstGeom>
          <a:noFill/>
          <a:ln w="19050">
            <a:solidFill>
              <a:srgbClr val="D5B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AB925F10-E8E0-403D-83A4-89AB1AE83FCC}"/>
              </a:ext>
            </a:extLst>
          </p:cNvPr>
          <p:cNvSpPr/>
          <p:nvPr/>
        </p:nvSpPr>
        <p:spPr>
          <a:xfrm>
            <a:off x="3277783" y="3873325"/>
            <a:ext cx="490512" cy="156108"/>
          </a:xfrm>
          <a:prstGeom prst="roundRect">
            <a:avLst>
              <a:gd name="adj" fmla="val 33069"/>
            </a:avLst>
          </a:prstGeom>
          <a:noFill/>
          <a:ln w="19050">
            <a:solidFill>
              <a:srgbClr val="D5B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B2D1D6E9-6DFA-4D57-AAEF-205E61CD64BF}"/>
              </a:ext>
            </a:extLst>
          </p:cNvPr>
          <p:cNvGrpSpPr/>
          <p:nvPr/>
        </p:nvGrpSpPr>
        <p:grpSpPr>
          <a:xfrm rot="16200000">
            <a:off x="4094607" y="4190614"/>
            <a:ext cx="59451" cy="157606"/>
            <a:chOff x="1202263" y="3790524"/>
            <a:chExt cx="59451" cy="157606"/>
          </a:xfrm>
        </p:grpSpPr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AE8679F-1C14-4555-802F-F0A76577548B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D5B184"/>
            </a:solidFill>
            <a:ln>
              <a:solidFill>
                <a:srgbClr val="D5B1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51D16056-DF3A-4B65-B756-7367E35816E7}"/>
                </a:ext>
              </a:extLst>
            </p:cNvPr>
            <p:cNvCxnSpPr>
              <a:cxnSpLocks/>
            </p:cNvCxnSpPr>
            <p:nvPr/>
          </p:nvCxnSpPr>
          <p:spPr>
            <a:xfrm>
              <a:off x="1229830" y="3790524"/>
              <a:ext cx="0" cy="133904"/>
            </a:xfrm>
            <a:prstGeom prst="line">
              <a:avLst/>
            </a:prstGeom>
            <a:ln>
              <a:solidFill>
                <a:srgbClr val="D5B18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1CB64B6E-BB16-44CB-B586-EDF6E237BA83}"/>
              </a:ext>
            </a:extLst>
          </p:cNvPr>
          <p:cNvSpPr txBox="1"/>
          <p:nvPr/>
        </p:nvSpPr>
        <p:spPr>
          <a:xfrm>
            <a:off x="4140638" y="4115525"/>
            <a:ext cx="568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해당항목</a:t>
            </a:r>
            <a:endParaRPr lang="en-US" altLang="ko-KR" sz="8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check</a:t>
            </a: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1234FD16-43F0-4E13-BCE0-3B9BA3561AA5}"/>
              </a:ext>
            </a:extLst>
          </p:cNvPr>
          <p:cNvGrpSpPr/>
          <p:nvPr/>
        </p:nvGrpSpPr>
        <p:grpSpPr>
          <a:xfrm flipH="1">
            <a:off x="3889325" y="3830371"/>
            <a:ext cx="150685" cy="865725"/>
            <a:chOff x="4361479" y="3218369"/>
            <a:chExt cx="186041" cy="2807781"/>
          </a:xfrm>
        </p:grpSpPr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7830CCA-21FA-4925-AF52-CB0C57D19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6242" y="3218369"/>
              <a:ext cx="0" cy="2807781"/>
            </a:xfrm>
            <a:prstGeom prst="line">
              <a:avLst/>
            </a:prstGeom>
            <a:ln w="1270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8A959097-BE6A-4933-8EDA-3D7D8B12C16D}"/>
                </a:ext>
              </a:extLst>
            </p:cNvPr>
            <p:cNvCxnSpPr>
              <a:cxnSpLocks/>
            </p:cNvCxnSpPr>
            <p:nvPr/>
          </p:nvCxnSpPr>
          <p:spPr>
            <a:xfrm>
              <a:off x="4361479" y="3227894"/>
              <a:ext cx="186041" cy="0"/>
            </a:xfrm>
            <a:prstGeom prst="line">
              <a:avLst/>
            </a:prstGeom>
            <a:ln w="1270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4596AA58-D959-4C5C-ADFA-8F48CC32FF01}"/>
                </a:ext>
              </a:extLst>
            </p:cNvPr>
            <p:cNvCxnSpPr>
              <a:cxnSpLocks/>
            </p:cNvCxnSpPr>
            <p:nvPr/>
          </p:nvCxnSpPr>
          <p:spPr>
            <a:xfrm>
              <a:off x="4361479" y="6020307"/>
              <a:ext cx="186041" cy="0"/>
            </a:xfrm>
            <a:prstGeom prst="line">
              <a:avLst/>
            </a:prstGeom>
            <a:ln w="1270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73AC79CF-2ABF-4644-B465-75BED0BF9BFE}"/>
              </a:ext>
            </a:extLst>
          </p:cNvPr>
          <p:cNvGrpSpPr/>
          <p:nvPr/>
        </p:nvGrpSpPr>
        <p:grpSpPr>
          <a:xfrm rot="10800000">
            <a:off x="1083899" y="2439700"/>
            <a:ext cx="59451" cy="284200"/>
            <a:chOff x="1202263" y="3663930"/>
            <a:chExt cx="59451" cy="284200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03903C-FF53-4671-A010-2BADCE35C141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EBA5D83-FA6B-461A-A505-16A3347FBF1C}"/>
                </a:ext>
              </a:extLst>
            </p:cNvPr>
            <p:cNvCxnSpPr>
              <a:cxnSpLocks/>
            </p:cNvCxnSpPr>
            <p:nvPr/>
          </p:nvCxnSpPr>
          <p:spPr>
            <a:xfrm>
              <a:off x="1232932" y="3663930"/>
              <a:ext cx="0" cy="260940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C4EA961A-4B3C-406B-B33A-E67EAFAEDC17}"/>
              </a:ext>
            </a:extLst>
          </p:cNvPr>
          <p:cNvSpPr txBox="1"/>
          <p:nvPr/>
        </p:nvSpPr>
        <p:spPr>
          <a:xfrm>
            <a:off x="1090371" y="2361906"/>
            <a:ext cx="241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예시와 같이 단어가 </a:t>
            </a:r>
            <a:r>
              <a:rPr lang="en-US" altLang="ko-KR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이상 들어간 문장 입력</a:t>
            </a:r>
            <a:endParaRPr lang="en-US" sz="9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C93920D3-8F21-405B-B5B4-B9317B7B2F72}"/>
              </a:ext>
            </a:extLst>
          </p:cNvPr>
          <p:cNvGrpSpPr/>
          <p:nvPr/>
        </p:nvGrpSpPr>
        <p:grpSpPr>
          <a:xfrm rot="16200000">
            <a:off x="8181240" y="2057401"/>
            <a:ext cx="59451" cy="378176"/>
            <a:chOff x="1202263" y="3569954"/>
            <a:chExt cx="59451" cy="378176"/>
          </a:xfrm>
        </p:grpSpPr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8D76BAE-7017-4A82-9B52-21F978B59B4B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F786C835-8E08-4EDE-BEF1-05A65DC225B8}"/>
                </a:ext>
              </a:extLst>
            </p:cNvPr>
            <p:cNvCxnSpPr>
              <a:cxnSpLocks/>
            </p:cNvCxnSpPr>
            <p:nvPr/>
          </p:nvCxnSpPr>
          <p:spPr>
            <a:xfrm>
              <a:off x="1232505" y="3569954"/>
              <a:ext cx="0" cy="347311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8D6DC1B6-983B-44C8-A0D7-643FA6E5552B}"/>
              </a:ext>
            </a:extLst>
          </p:cNvPr>
          <p:cNvSpPr txBox="1"/>
          <p:nvPr/>
        </p:nvSpPr>
        <p:spPr>
          <a:xfrm>
            <a:off x="8365543" y="2145944"/>
            <a:ext cx="9153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테마 선정</a:t>
            </a:r>
            <a:endParaRPr lang="en-US" sz="8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390B3118-5184-465B-A855-48B7845D8FFD}"/>
              </a:ext>
            </a:extLst>
          </p:cNvPr>
          <p:cNvSpPr txBox="1"/>
          <p:nvPr/>
        </p:nvSpPr>
        <p:spPr>
          <a:xfrm>
            <a:off x="8358541" y="2295985"/>
            <a:ext cx="106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 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바다 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문화 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체험</a:t>
            </a:r>
            <a:endParaRPr lang="en-US" sz="8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8903E00-58F7-4613-9D1E-2FBC1161A021}"/>
              </a:ext>
            </a:extLst>
          </p:cNvPr>
          <p:cNvSpPr/>
          <p:nvPr/>
        </p:nvSpPr>
        <p:spPr>
          <a:xfrm>
            <a:off x="324531" y="5298096"/>
            <a:ext cx="4472167" cy="1168699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4FC742C6-8575-409E-8C91-90EC6BD0F74F}"/>
              </a:ext>
            </a:extLst>
          </p:cNvPr>
          <p:cNvSpPr txBox="1"/>
          <p:nvPr/>
        </p:nvSpPr>
        <p:spPr>
          <a:xfrm>
            <a:off x="499966" y="5378987"/>
            <a:ext cx="43326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SNS </a:t>
            </a:r>
            <a:r>
              <a:rPr lang="ko-KR" altLang="en-US" sz="1400" b="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분석 기반 테마 분류모델 생성</a:t>
            </a:r>
            <a:r>
              <a:rPr lang="en-US" altLang="ko-KR" sz="1400" b="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(Text Mining)</a:t>
            </a:r>
            <a:endParaRPr lang="en-US" altLang="ko-KR" sz="1400" b="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1E9EE1D-50D7-41F1-A771-1B85B55ADD36}"/>
              </a:ext>
            </a:extLst>
          </p:cNvPr>
          <p:cNvSpPr/>
          <p:nvPr/>
        </p:nvSpPr>
        <p:spPr>
          <a:xfrm>
            <a:off x="5096524" y="5298096"/>
            <a:ext cx="4472167" cy="1168699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DEDAA52-C83E-4021-8680-848BD421B626}"/>
              </a:ext>
            </a:extLst>
          </p:cNvPr>
          <p:cNvSpPr txBox="1"/>
          <p:nvPr/>
        </p:nvSpPr>
        <p:spPr>
          <a:xfrm>
            <a:off x="5275259" y="5735152"/>
            <a:ext cx="433268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Google Vision API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를 활용해 이미지 내 객체에 라벨 부여 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pic>
        <p:nvPicPr>
          <p:cNvPr id="1028" name="Picture 4" descr="바다 한 켠 &gt; 작품게시판 | 컨티뉴 – 문화컨텐츠 제품마켓">
            <a:extLst>
              <a:ext uri="{FF2B5EF4-FFF2-40B4-BE49-F238E27FC236}">
                <a16:creationId xmlns:a16="http://schemas.microsoft.com/office/drawing/2014/main" id="{3E163DE9-4789-4398-8DF7-130030327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77" y="1834092"/>
            <a:ext cx="1857202" cy="16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8F78EED-62E4-44FB-8288-96FEED8A2978}"/>
              </a:ext>
            </a:extLst>
          </p:cNvPr>
          <p:cNvSpPr txBox="1"/>
          <p:nvPr/>
        </p:nvSpPr>
        <p:spPr>
          <a:xfrm>
            <a:off x="474799" y="5735152"/>
            <a:ext cx="4332683" cy="295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원하는 여행 느낌을 문장으로 입력하고 해당항목 체크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93EBA-F722-41F6-94D6-8A70F7D3C39E}"/>
              </a:ext>
            </a:extLst>
          </p:cNvPr>
          <p:cNvSpPr txBox="1"/>
          <p:nvPr/>
        </p:nvSpPr>
        <p:spPr>
          <a:xfrm>
            <a:off x="474799" y="6000982"/>
            <a:ext cx="4332683" cy="295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LSTM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을 활용해 입력한 문장을 받아 여행지 테마 분류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15D674-5476-4624-BA17-6C25C47ED509}"/>
              </a:ext>
            </a:extLst>
          </p:cNvPr>
          <p:cNvSpPr/>
          <p:nvPr/>
        </p:nvSpPr>
        <p:spPr>
          <a:xfrm>
            <a:off x="5301855" y="5378987"/>
            <a:ext cx="3350597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관광지 이미지 라벨 생성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(Deep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Learning)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4EEA7-0369-40E4-B20E-BDAFC5EE0470}"/>
              </a:ext>
            </a:extLst>
          </p:cNvPr>
          <p:cNvSpPr/>
          <p:nvPr/>
        </p:nvSpPr>
        <p:spPr>
          <a:xfrm>
            <a:off x="5275259" y="6000982"/>
            <a:ext cx="2605393" cy="295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화면에서 클릭한 라벨과 객체를 매칭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Slide Number Placeholder 5">
            <a:extLst>
              <a:ext uri="{FF2B5EF4-FFF2-40B4-BE49-F238E27FC236}">
                <a16:creationId xmlns:a16="http://schemas.microsoft.com/office/drawing/2014/main" id="{76DF3260-72B8-4E82-890D-F7DE0F0B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21</a:t>
            </a:fld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2EDC30D3-93E4-4EE4-B5D5-BB080EB6C44E}"/>
              </a:ext>
            </a:extLst>
          </p:cNvPr>
          <p:cNvSpPr/>
          <p:nvPr/>
        </p:nvSpPr>
        <p:spPr>
          <a:xfrm>
            <a:off x="5792478" y="3645455"/>
            <a:ext cx="85086" cy="85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AD53FD0-500D-4FC9-A829-A5700F5A42E2}"/>
              </a:ext>
            </a:extLst>
          </p:cNvPr>
          <p:cNvSpPr txBox="1"/>
          <p:nvPr/>
        </p:nvSpPr>
        <p:spPr>
          <a:xfrm>
            <a:off x="5861329" y="3553904"/>
            <a:ext cx="94971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드라이브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011AC6F-D393-4B22-8A17-BDA3F405A9D0}"/>
              </a:ext>
            </a:extLst>
          </p:cNvPr>
          <p:cNvSpPr/>
          <p:nvPr/>
        </p:nvSpPr>
        <p:spPr>
          <a:xfrm>
            <a:off x="5792478" y="4036365"/>
            <a:ext cx="85086" cy="85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A395189-E482-4049-B6F8-7A485C6B54DC}"/>
              </a:ext>
            </a:extLst>
          </p:cNvPr>
          <p:cNvSpPr txBox="1"/>
          <p:nvPr/>
        </p:nvSpPr>
        <p:spPr>
          <a:xfrm>
            <a:off x="5861329" y="3944814"/>
            <a:ext cx="94971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바다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47F3E16-BAE0-44C9-9772-FF9E19A4467E}"/>
              </a:ext>
            </a:extLst>
          </p:cNvPr>
          <p:cNvSpPr/>
          <p:nvPr/>
        </p:nvSpPr>
        <p:spPr>
          <a:xfrm>
            <a:off x="5792478" y="4417764"/>
            <a:ext cx="85086" cy="85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2281527-D12D-424F-9D81-6C2B140551B1}"/>
              </a:ext>
            </a:extLst>
          </p:cNvPr>
          <p:cNvSpPr txBox="1"/>
          <p:nvPr/>
        </p:nvSpPr>
        <p:spPr>
          <a:xfrm>
            <a:off x="5861329" y="4326213"/>
            <a:ext cx="94971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남녀노소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63238E85-AC34-4D3D-85B6-60A4F0A6F8E1}"/>
              </a:ext>
            </a:extLst>
          </p:cNvPr>
          <p:cNvSpPr/>
          <p:nvPr/>
        </p:nvSpPr>
        <p:spPr>
          <a:xfrm>
            <a:off x="6937685" y="3645455"/>
            <a:ext cx="85086" cy="85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252462-11AA-469D-A24A-70ECD1DB432C}"/>
              </a:ext>
            </a:extLst>
          </p:cNvPr>
          <p:cNvSpPr txBox="1"/>
          <p:nvPr/>
        </p:nvSpPr>
        <p:spPr>
          <a:xfrm>
            <a:off x="7006536" y="3553904"/>
            <a:ext cx="94971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관광지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6A7CD23E-F613-4F50-BF3E-D62B4EE53311}"/>
              </a:ext>
            </a:extLst>
          </p:cNvPr>
          <p:cNvSpPr/>
          <p:nvPr/>
        </p:nvSpPr>
        <p:spPr>
          <a:xfrm>
            <a:off x="6937685" y="4036365"/>
            <a:ext cx="85086" cy="85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4C01EB-9CAB-4B72-A002-59CEAAD07DD8}"/>
              </a:ext>
            </a:extLst>
          </p:cNvPr>
          <p:cNvSpPr txBox="1"/>
          <p:nvPr/>
        </p:nvSpPr>
        <p:spPr>
          <a:xfrm>
            <a:off x="7006536" y="3944814"/>
            <a:ext cx="94971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야경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6761EB11-6396-4C96-A43B-88212A46F668}"/>
              </a:ext>
            </a:extLst>
          </p:cNvPr>
          <p:cNvSpPr/>
          <p:nvPr/>
        </p:nvSpPr>
        <p:spPr>
          <a:xfrm>
            <a:off x="6937685" y="4417764"/>
            <a:ext cx="85086" cy="85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13C7636-177B-40D8-93CC-07F718C9B070}"/>
              </a:ext>
            </a:extLst>
          </p:cNvPr>
          <p:cNvSpPr txBox="1"/>
          <p:nvPr/>
        </p:nvSpPr>
        <p:spPr>
          <a:xfrm>
            <a:off x="7006536" y="4326213"/>
            <a:ext cx="94971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연인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E396C3B9-6839-4945-B00F-5E9457D1AE5A}"/>
              </a:ext>
            </a:extLst>
          </p:cNvPr>
          <p:cNvSpPr/>
          <p:nvPr/>
        </p:nvSpPr>
        <p:spPr>
          <a:xfrm>
            <a:off x="8099911" y="3645455"/>
            <a:ext cx="85086" cy="85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5813CB8-37FF-4751-94DE-7D196449FD49}"/>
              </a:ext>
            </a:extLst>
          </p:cNvPr>
          <p:cNvSpPr txBox="1"/>
          <p:nvPr/>
        </p:nvSpPr>
        <p:spPr>
          <a:xfrm>
            <a:off x="8168762" y="3553904"/>
            <a:ext cx="94971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가족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31F1D3A8-E34A-43C2-9C3E-69179477672D}"/>
              </a:ext>
            </a:extLst>
          </p:cNvPr>
          <p:cNvSpPr/>
          <p:nvPr/>
        </p:nvSpPr>
        <p:spPr>
          <a:xfrm>
            <a:off x="8099911" y="4036365"/>
            <a:ext cx="85086" cy="85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DC5E64-3CB3-4829-887C-9F532B66A0D9}"/>
              </a:ext>
            </a:extLst>
          </p:cNvPr>
          <p:cNvSpPr txBox="1"/>
          <p:nvPr/>
        </p:nvSpPr>
        <p:spPr>
          <a:xfrm>
            <a:off x="8168762" y="3944814"/>
            <a:ext cx="94971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풍경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6845F9E9-5D31-4CF1-BD6F-CF1145FF7329}"/>
              </a:ext>
            </a:extLst>
          </p:cNvPr>
          <p:cNvSpPr/>
          <p:nvPr/>
        </p:nvSpPr>
        <p:spPr>
          <a:xfrm>
            <a:off x="8099911" y="4417764"/>
            <a:ext cx="85086" cy="8508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DBF228-DF9D-43DA-B186-B48AB8D4D014}"/>
              </a:ext>
            </a:extLst>
          </p:cNvPr>
          <p:cNvSpPr txBox="1"/>
          <p:nvPr/>
        </p:nvSpPr>
        <p:spPr>
          <a:xfrm>
            <a:off x="8168762" y="4326213"/>
            <a:ext cx="94971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여행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F958129-93D3-445F-8763-C8720B8F286E}"/>
              </a:ext>
            </a:extLst>
          </p:cNvPr>
          <p:cNvGrpSpPr/>
          <p:nvPr/>
        </p:nvGrpSpPr>
        <p:grpSpPr>
          <a:xfrm rot="16200000">
            <a:off x="8862138" y="3987158"/>
            <a:ext cx="59451" cy="157606"/>
            <a:chOff x="1202263" y="3790524"/>
            <a:chExt cx="59451" cy="157606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ED60AFC5-4E45-4397-AF89-1B7CE4E4A0EF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D5B184"/>
            </a:solidFill>
            <a:ln>
              <a:solidFill>
                <a:srgbClr val="D5B1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BE50FF1F-E905-4119-B894-0D9BE28E1526}"/>
                </a:ext>
              </a:extLst>
            </p:cNvPr>
            <p:cNvCxnSpPr>
              <a:cxnSpLocks/>
            </p:cNvCxnSpPr>
            <p:nvPr/>
          </p:nvCxnSpPr>
          <p:spPr>
            <a:xfrm>
              <a:off x="1229830" y="3790524"/>
              <a:ext cx="0" cy="133904"/>
            </a:xfrm>
            <a:prstGeom prst="line">
              <a:avLst/>
            </a:prstGeom>
            <a:ln>
              <a:solidFill>
                <a:srgbClr val="D5B18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329089D7-BEA6-42CC-BB6C-AE2D33B03E49}"/>
              </a:ext>
            </a:extLst>
          </p:cNvPr>
          <p:cNvSpPr txBox="1"/>
          <p:nvPr/>
        </p:nvSpPr>
        <p:spPr>
          <a:xfrm>
            <a:off x="8937986" y="3912069"/>
            <a:ext cx="56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라벨</a:t>
            </a:r>
            <a:endParaRPr lang="en-US" altLang="ko-KR" sz="8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check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5ADC623E-5C67-416A-82DE-2EC09C294BD0}"/>
              </a:ext>
            </a:extLst>
          </p:cNvPr>
          <p:cNvGrpSpPr/>
          <p:nvPr/>
        </p:nvGrpSpPr>
        <p:grpSpPr>
          <a:xfrm flipH="1">
            <a:off x="8656856" y="3626915"/>
            <a:ext cx="150685" cy="865725"/>
            <a:chOff x="4361479" y="3218369"/>
            <a:chExt cx="186041" cy="2807781"/>
          </a:xfrm>
        </p:grpSpPr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CBEF09EE-4924-48EC-B200-9A7CAF55A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6242" y="3218369"/>
              <a:ext cx="0" cy="2807781"/>
            </a:xfrm>
            <a:prstGeom prst="line">
              <a:avLst/>
            </a:prstGeom>
            <a:ln w="1270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5ED39FF-B92A-4934-82C8-8D2CBAAE64F3}"/>
                </a:ext>
              </a:extLst>
            </p:cNvPr>
            <p:cNvCxnSpPr>
              <a:cxnSpLocks/>
            </p:cNvCxnSpPr>
            <p:nvPr/>
          </p:nvCxnSpPr>
          <p:spPr>
            <a:xfrm>
              <a:off x="4361479" y="3227894"/>
              <a:ext cx="186041" cy="0"/>
            </a:xfrm>
            <a:prstGeom prst="line">
              <a:avLst/>
            </a:prstGeom>
            <a:ln w="1270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70E28D10-92E0-4262-B0EA-B0931E69CC65}"/>
                </a:ext>
              </a:extLst>
            </p:cNvPr>
            <p:cNvCxnSpPr>
              <a:cxnSpLocks/>
            </p:cNvCxnSpPr>
            <p:nvPr/>
          </p:nvCxnSpPr>
          <p:spPr>
            <a:xfrm>
              <a:off x="4361479" y="6020307"/>
              <a:ext cx="186041" cy="0"/>
            </a:xfrm>
            <a:prstGeom prst="line">
              <a:avLst/>
            </a:prstGeom>
            <a:ln w="12700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076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C599DB-9D01-4648-8954-5382F6430C9B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5D7C6E-4A0A-408F-BB78-22B9A1A2AA54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BBE53-1DFA-42E3-AC40-32575FD98EC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5E930-5069-40E0-8A9A-BDB4B3B1019F}"/>
              </a:ext>
            </a:extLst>
          </p:cNvPr>
          <p:cNvSpPr txBox="1"/>
          <p:nvPr/>
        </p:nvSpPr>
        <p:spPr>
          <a:xfrm>
            <a:off x="264561" y="849616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시나리오</a:t>
            </a:r>
            <a:endParaRPr lang="en-US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5D22320-783A-42AB-98EF-46E9F782AC4C}"/>
              </a:ext>
            </a:extLst>
          </p:cNvPr>
          <p:cNvSpPr txBox="1"/>
          <p:nvPr/>
        </p:nvSpPr>
        <p:spPr>
          <a:xfrm>
            <a:off x="178123" y="1391198"/>
            <a:ext cx="3824060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입력된 결과로 선정된 여행지가 </a:t>
            </a:r>
            <a:r>
              <a:rPr lang="en-US" altLang="ko-KR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개나 나왔네</a:t>
            </a:r>
            <a:r>
              <a:rPr lang="en-US" altLang="ko-KR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어디를 갈까</a:t>
            </a:r>
            <a:r>
              <a:rPr lang="en-US" altLang="ko-KR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00E18F-E8D2-4E2B-AD89-5517502EC087}"/>
              </a:ext>
            </a:extLst>
          </p:cNvPr>
          <p:cNvSpPr txBox="1"/>
          <p:nvPr/>
        </p:nvSpPr>
        <p:spPr>
          <a:xfrm>
            <a:off x="4991294" y="1391198"/>
            <a:ext cx="1764457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ko-KR" altLang="en-US" sz="11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선택한 여행지 위치확인</a:t>
            </a:r>
            <a:endParaRPr lang="en-US" altLang="ko-KR" sz="11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1E9EE1D-50D7-41F1-A771-1B85B55ADD36}"/>
              </a:ext>
            </a:extLst>
          </p:cNvPr>
          <p:cNvSpPr/>
          <p:nvPr/>
        </p:nvSpPr>
        <p:spPr>
          <a:xfrm>
            <a:off x="5096524" y="5298097"/>
            <a:ext cx="4472167" cy="130404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DEDAA52-C83E-4021-8680-848BD421B626}"/>
              </a:ext>
            </a:extLst>
          </p:cNvPr>
          <p:cNvSpPr txBox="1"/>
          <p:nvPr/>
        </p:nvSpPr>
        <p:spPr>
          <a:xfrm>
            <a:off x="5259588" y="5735297"/>
            <a:ext cx="427622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내 위치와 여행지 위치정보를 지도에 시각화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A58FC1-1683-4C10-AC59-5CBD66314C13}"/>
              </a:ext>
            </a:extLst>
          </p:cNvPr>
          <p:cNvSpPr/>
          <p:nvPr/>
        </p:nvSpPr>
        <p:spPr>
          <a:xfrm>
            <a:off x="5258570" y="5413330"/>
            <a:ext cx="3355406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Maps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위치표시 및 거리측정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CF1053-C5D5-47E8-B16C-387C84A0A5BF}"/>
              </a:ext>
            </a:extLst>
          </p:cNvPr>
          <p:cNvSpPr/>
          <p:nvPr/>
        </p:nvSpPr>
        <p:spPr>
          <a:xfrm>
            <a:off x="5259588" y="6018361"/>
            <a:ext cx="3933737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여행지를 선택하면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지도상으로 거리를 한눈에 볼 수 있다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Slide Number Placeholder 5">
            <a:extLst>
              <a:ext uri="{FF2B5EF4-FFF2-40B4-BE49-F238E27FC236}">
                <a16:creationId xmlns:a16="http://schemas.microsoft.com/office/drawing/2014/main" id="{A314A7D1-39DB-4351-9453-1ADD8BD4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22</a:t>
            </a:fld>
            <a:endParaRPr lang="ko-KR" altLang="en-US"/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8871AF77-6635-4EB9-A3AD-C25A360CAC1D}"/>
              </a:ext>
            </a:extLst>
          </p:cNvPr>
          <p:cNvGrpSpPr/>
          <p:nvPr/>
        </p:nvGrpSpPr>
        <p:grpSpPr>
          <a:xfrm rot="10800000">
            <a:off x="708250" y="3844409"/>
            <a:ext cx="59451" cy="284200"/>
            <a:chOff x="1202263" y="3663930"/>
            <a:chExt cx="59451" cy="284200"/>
          </a:xfrm>
        </p:grpSpPr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6E2EAB3B-27DB-4987-83DE-0CBB12E77A14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2AA1461-0967-4A11-A744-5A808BBE4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32932" y="3663930"/>
              <a:ext cx="0" cy="260940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14B837A-FA10-4B6E-84D7-A21CBECC90E6}"/>
              </a:ext>
            </a:extLst>
          </p:cNvPr>
          <p:cNvSpPr/>
          <p:nvPr/>
        </p:nvSpPr>
        <p:spPr>
          <a:xfrm>
            <a:off x="318259" y="1651267"/>
            <a:ext cx="4491218" cy="3347924"/>
          </a:xfrm>
          <a:prstGeom prst="rect">
            <a:avLst/>
          </a:prstGeom>
          <a:solidFill>
            <a:srgbClr val="F8F9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9" name="그림 178" descr="경치, 경치가 좋은, 구름">
            <a:extLst>
              <a:ext uri="{FF2B5EF4-FFF2-40B4-BE49-F238E27FC236}">
                <a16:creationId xmlns:a16="http://schemas.microsoft.com/office/drawing/2014/main" id="{8405660D-0AC4-47CD-AD7D-360A69F06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4"/>
          <a:stretch>
            <a:fillRect/>
          </a:stretch>
        </p:blipFill>
        <p:spPr bwMode="auto">
          <a:xfrm>
            <a:off x="471461" y="2329374"/>
            <a:ext cx="833336" cy="1041201"/>
          </a:xfrm>
          <a:custGeom>
            <a:avLst/>
            <a:gdLst>
              <a:gd name="connsiteX0" fmla="*/ 0 w 2134560"/>
              <a:gd name="connsiteY0" fmla="*/ 0 h 2667000"/>
              <a:gd name="connsiteX1" fmla="*/ 2134560 w 2134560"/>
              <a:gd name="connsiteY1" fmla="*/ 0 h 2667000"/>
              <a:gd name="connsiteX2" fmla="*/ 2134560 w 2134560"/>
              <a:gd name="connsiteY2" fmla="*/ 2667000 h 2667000"/>
              <a:gd name="connsiteX3" fmla="*/ 0 w 2134560"/>
              <a:gd name="connsiteY3" fmla="*/ 266700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560" h="2667000">
                <a:moveTo>
                  <a:pt x="0" y="0"/>
                </a:moveTo>
                <a:lnTo>
                  <a:pt x="2134560" y="0"/>
                </a:lnTo>
                <a:lnTo>
                  <a:pt x="2134560" y="2667000"/>
                </a:lnTo>
                <a:lnTo>
                  <a:pt x="0" y="2667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그림 179" descr="가벼운, 경치, 경치가 좋은">
            <a:extLst>
              <a:ext uri="{FF2B5EF4-FFF2-40B4-BE49-F238E27FC236}">
                <a16:creationId xmlns:a16="http://schemas.microsoft.com/office/drawing/2014/main" id="{3227D586-237E-41D2-999B-5D8DBBE26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4" r="350" b="2902"/>
          <a:stretch>
            <a:fillRect/>
          </a:stretch>
        </p:blipFill>
        <p:spPr bwMode="auto">
          <a:xfrm>
            <a:off x="1313183" y="2329374"/>
            <a:ext cx="833336" cy="1041201"/>
          </a:xfrm>
          <a:custGeom>
            <a:avLst/>
            <a:gdLst>
              <a:gd name="connsiteX0" fmla="*/ 0 w 2134561"/>
              <a:gd name="connsiteY0" fmla="*/ 0 h 2667000"/>
              <a:gd name="connsiteX1" fmla="*/ 2134561 w 2134561"/>
              <a:gd name="connsiteY1" fmla="*/ 0 h 2667000"/>
              <a:gd name="connsiteX2" fmla="*/ 2134561 w 2134561"/>
              <a:gd name="connsiteY2" fmla="*/ 2667000 h 2667000"/>
              <a:gd name="connsiteX3" fmla="*/ 0 w 2134561"/>
              <a:gd name="connsiteY3" fmla="*/ 266700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561" h="2667000">
                <a:moveTo>
                  <a:pt x="0" y="0"/>
                </a:moveTo>
                <a:lnTo>
                  <a:pt x="2134561" y="0"/>
                </a:lnTo>
                <a:lnTo>
                  <a:pt x="2134561" y="2667000"/>
                </a:lnTo>
                <a:lnTo>
                  <a:pt x="0" y="2667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그림 180" descr="가벼운, 강, 건물">
            <a:extLst>
              <a:ext uri="{FF2B5EF4-FFF2-40B4-BE49-F238E27FC236}">
                <a16:creationId xmlns:a16="http://schemas.microsoft.com/office/drawing/2014/main" id="{3301398F-21BC-4CBA-9C74-C48924C7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t="2332" r="35235" b="1556"/>
          <a:stretch>
            <a:fillRect/>
          </a:stretch>
        </p:blipFill>
        <p:spPr bwMode="auto">
          <a:xfrm>
            <a:off x="2154904" y="2329374"/>
            <a:ext cx="833336" cy="1041201"/>
          </a:xfrm>
          <a:custGeom>
            <a:avLst/>
            <a:gdLst>
              <a:gd name="connsiteX0" fmla="*/ 0 w 2134561"/>
              <a:gd name="connsiteY0" fmla="*/ 0 h 2667000"/>
              <a:gd name="connsiteX1" fmla="*/ 2134561 w 2134561"/>
              <a:gd name="connsiteY1" fmla="*/ 0 h 2667000"/>
              <a:gd name="connsiteX2" fmla="*/ 2134561 w 2134561"/>
              <a:gd name="connsiteY2" fmla="*/ 2667000 h 2667000"/>
              <a:gd name="connsiteX3" fmla="*/ 0 w 2134561"/>
              <a:gd name="connsiteY3" fmla="*/ 266700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561" h="2667000">
                <a:moveTo>
                  <a:pt x="0" y="0"/>
                </a:moveTo>
                <a:lnTo>
                  <a:pt x="2134561" y="0"/>
                </a:lnTo>
                <a:lnTo>
                  <a:pt x="2134561" y="2667000"/>
                </a:lnTo>
                <a:lnTo>
                  <a:pt x="0" y="2667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그림 181" descr="검은색, 도시의, 복도">
            <a:extLst>
              <a:ext uri="{FF2B5EF4-FFF2-40B4-BE49-F238E27FC236}">
                <a16:creationId xmlns:a16="http://schemas.microsoft.com/office/drawing/2014/main" id="{9DA78BD0-41A9-4E57-9A56-51B011A3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 t="13065" r="7488" b="9992"/>
          <a:stretch>
            <a:fillRect/>
          </a:stretch>
        </p:blipFill>
        <p:spPr bwMode="auto">
          <a:xfrm>
            <a:off x="2996626" y="2329374"/>
            <a:ext cx="833336" cy="1041201"/>
          </a:xfrm>
          <a:custGeom>
            <a:avLst/>
            <a:gdLst>
              <a:gd name="connsiteX0" fmla="*/ 0 w 2134561"/>
              <a:gd name="connsiteY0" fmla="*/ 0 h 2667000"/>
              <a:gd name="connsiteX1" fmla="*/ 2134561 w 2134561"/>
              <a:gd name="connsiteY1" fmla="*/ 0 h 2667000"/>
              <a:gd name="connsiteX2" fmla="*/ 2134561 w 2134561"/>
              <a:gd name="connsiteY2" fmla="*/ 2667000 h 2667000"/>
              <a:gd name="connsiteX3" fmla="*/ 0 w 2134561"/>
              <a:gd name="connsiteY3" fmla="*/ 266700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561" h="2667000">
                <a:moveTo>
                  <a:pt x="0" y="0"/>
                </a:moveTo>
                <a:lnTo>
                  <a:pt x="2134561" y="0"/>
                </a:lnTo>
                <a:lnTo>
                  <a:pt x="2134561" y="2667000"/>
                </a:lnTo>
                <a:lnTo>
                  <a:pt x="0" y="2667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그림 182" descr="HD 바탕화면, 가벼운, 경치">
            <a:extLst>
              <a:ext uri="{FF2B5EF4-FFF2-40B4-BE49-F238E27FC236}">
                <a16:creationId xmlns:a16="http://schemas.microsoft.com/office/drawing/2014/main" id="{2B74E3DD-3D8E-4EAC-9777-0A47E2817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r="41281" b="1381"/>
          <a:stretch>
            <a:fillRect/>
          </a:stretch>
        </p:blipFill>
        <p:spPr bwMode="auto">
          <a:xfrm>
            <a:off x="3838348" y="2329374"/>
            <a:ext cx="833336" cy="1041201"/>
          </a:xfrm>
          <a:custGeom>
            <a:avLst/>
            <a:gdLst>
              <a:gd name="connsiteX0" fmla="*/ 0 w 2134561"/>
              <a:gd name="connsiteY0" fmla="*/ 0 h 2667000"/>
              <a:gd name="connsiteX1" fmla="*/ 2134561 w 2134561"/>
              <a:gd name="connsiteY1" fmla="*/ 0 h 2667000"/>
              <a:gd name="connsiteX2" fmla="*/ 2134561 w 2134561"/>
              <a:gd name="connsiteY2" fmla="*/ 2667000 h 2667000"/>
              <a:gd name="connsiteX3" fmla="*/ 0 w 2134561"/>
              <a:gd name="connsiteY3" fmla="*/ 266700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561" h="2667000">
                <a:moveTo>
                  <a:pt x="0" y="0"/>
                </a:moveTo>
                <a:lnTo>
                  <a:pt x="2134561" y="0"/>
                </a:lnTo>
                <a:lnTo>
                  <a:pt x="2134561" y="2667000"/>
                </a:lnTo>
                <a:lnTo>
                  <a:pt x="0" y="2667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B25460E6-85FA-4C62-82AD-53B1B7AFFA59}"/>
              </a:ext>
            </a:extLst>
          </p:cNvPr>
          <p:cNvGrpSpPr/>
          <p:nvPr/>
        </p:nvGrpSpPr>
        <p:grpSpPr>
          <a:xfrm rot="10800000">
            <a:off x="708250" y="2044753"/>
            <a:ext cx="59451" cy="284200"/>
            <a:chOff x="1202263" y="3663930"/>
            <a:chExt cx="59451" cy="284200"/>
          </a:xfrm>
        </p:grpSpPr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B3F1FCE3-055B-4A04-A0DA-97A39DCC1FA8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C114193C-1BD2-4D0B-8A24-E97673951AC4}"/>
                </a:ext>
              </a:extLst>
            </p:cNvPr>
            <p:cNvCxnSpPr>
              <a:cxnSpLocks/>
            </p:cNvCxnSpPr>
            <p:nvPr/>
          </p:nvCxnSpPr>
          <p:spPr>
            <a:xfrm>
              <a:off x="1232932" y="3663930"/>
              <a:ext cx="0" cy="260940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1642519E-574B-4956-8A74-AA4587946362}"/>
              </a:ext>
            </a:extLst>
          </p:cNvPr>
          <p:cNvSpPr txBox="1"/>
          <p:nvPr/>
        </p:nvSpPr>
        <p:spPr>
          <a:xfrm>
            <a:off x="735002" y="1966959"/>
            <a:ext cx="219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1, 2 </a:t>
            </a:r>
            <a:r>
              <a:rPr lang="ko-KR" alt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결과로 나온 여행지 결과</a:t>
            </a:r>
            <a:endParaRPr lang="en-US" sz="9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B44AAD7-3CBD-40A7-AD93-063AF7DA2C92}"/>
              </a:ext>
            </a:extLst>
          </p:cNvPr>
          <p:cNvSpPr txBox="1"/>
          <p:nvPr/>
        </p:nvSpPr>
        <p:spPr>
          <a:xfrm>
            <a:off x="714492" y="3766615"/>
            <a:ext cx="32937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사용자 입력 값에 대한 여행활동에 대한 결과</a:t>
            </a:r>
            <a:endParaRPr lang="en-US" sz="9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9" name="Picture 2" descr="Click Finger Select Svg Png Icon Free Download (#484475 ...">
            <a:extLst>
              <a:ext uri="{FF2B5EF4-FFF2-40B4-BE49-F238E27FC236}">
                <a16:creationId xmlns:a16="http://schemas.microsoft.com/office/drawing/2014/main" id="{B2EDBD29-93A7-4243-8DCD-6579311EF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16610">
            <a:off x="2661046" y="2679990"/>
            <a:ext cx="355338" cy="47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90E1AF3F-3A8F-44FF-BA2F-A932845E1673}"/>
              </a:ext>
            </a:extLst>
          </p:cNvPr>
          <p:cNvGrpSpPr/>
          <p:nvPr/>
        </p:nvGrpSpPr>
        <p:grpSpPr>
          <a:xfrm rot="10800000">
            <a:off x="708250" y="3835289"/>
            <a:ext cx="59451" cy="284200"/>
            <a:chOff x="1202263" y="3663930"/>
            <a:chExt cx="59451" cy="284200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844D10F-3AF7-487C-8AA5-3B5CE4F5D2AC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BFD41FA6-A168-4350-A689-EE7E0D8F5F26}"/>
                </a:ext>
              </a:extLst>
            </p:cNvPr>
            <p:cNvCxnSpPr>
              <a:cxnSpLocks/>
            </p:cNvCxnSpPr>
            <p:nvPr/>
          </p:nvCxnSpPr>
          <p:spPr>
            <a:xfrm>
              <a:off x="1232932" y="3663930"/>
              <a:ext cx="0" cy="260940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0926180E-5EDA-4A79-A348-4333F9FFFD57}"/>
              </a:ext>
            </a:extLst>
          </p:cNvPr>
          <p:cNvSpPr/>
          <p:nvPr/>
        </p:nvSpPr>
        <p:spPr>
          <a:xfrm>
            <a:off x="471462" y="2330955"/>
            <a:ext cx="833336" cy="821491"/>
          </a:xfrm>
          <a:prstGeom prst="roundRect">
            <a:avLst>
              <a:gd name="adj" fmla="val 0"/>
            </a:avLst>
          </a:prstGeom>
          <a:blipFill>
            <a:blip r:embed="rId9"/>
            <a:stretch>
              <a:fillRect l="-79468" r="-842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2DE009EC-9AC9-4166-9E59-6514E39C8296}"/>
              </a:ext>
            </a:extLst>
          </p:cNvPr>
          <p:cNvSpPr/>
          <p:nvPr/>
        </p:nvSpPr>
        <p:spPr>
          <a:xfrm>
            <a:off x="1313182" y="2330534"/>
            <a:ext cx="833336" cy="818101"/>
          </a:xfrm>
          <a:prstGeom prst="roundRect">
            <a:avLst>
              <a:gd name="adj" fmla="val 0"/>
            </a:avLst>
          </a:prstGeom>
          <a:blipFill>
            <a:blip r:embed="rId10"/>
            <a:stretch>
              <a:fillRect l="-127372" r="-3809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8991CCF9-63A9-40B2-9344-AFEBEA043991}"/>
              </a:ext>
            </a:extLst>
          </p:cNvPr>
          <p:cNvSpPr/>
          <p:nvPr/>
        </p:nvSpPr>
        <p:spPr>
          <a:xfrm>
            <a:off x="2154314" y="2329178"/>
            <a:ext cx="833336" cy="827907"/>
          </a:xfrm>
          <a:prstGeom prst="roundRect">
            <a:avLst>
              <a:gd name="adj" fmla="val 0"/>
            </a:avLst>
          </a:prstGeom>
          <a:blipFill>
            <a:blip r:embed="rId11"/>
            <a:stretch>
              <a:fillRect l="-41929" r="-1302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0EF6DB86-4637-47A0-BBB2-77D138F9D815}"/>
              </a:ext>
            </a:extLst>
          </p:cNvPr>
          <p:cNvSpPr/>
          <p:nvPr/>
        </p:nvSpPr>
        <p:spPr>
          <a:xfrm>
            <a:off x="3000814" y="2324421"/>
            <a:ext cx="824470" cy="869109"/>
          </a:xfrm>
          <a:prstGeom prst="roundRect">
            <a:avLst>
              <a:gd name="adj" fmla="val 0"/>
            </a:avLst>
          </a:prstGeom>
          <a:blipFill>
            <a:blip r:embed="rId12"/>
            <a:stretch>
              <a:fillRect l="-81109" r="-1045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E1A1956-CAA3-4E8D-9EF2-048C7F1D8E3C}"/>
              </a:ext>
            </a:extLst>
          </p:cNvPr>
          <p:cNvSpPr/>
          <p:nvPr/>
        </p:nvSpPr>
        <p:spPr>
          <a:xfrm>
            <a:off x="3838447" y="2327450"/>
            <a:ext cx="824470" cy="887917"/>
          </a:xfrm>
          <a:prstGeom prst="roundRect">
            <a:avLst>
              <a:gd name="adj" fmla="val 0"/>
            </a:avLst>
          </a:prstGeom>
          <a:blipFill>
            <a:blip r:embed="rId13"/>
            <a:stretch>
              <a:fillRect l="-71151" r="-1169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94EF1D2-239D-4AED-AFEE-57ECD968CB81}"/>
              </a:ext>
            </a:extLst>
          </p:cNvPr>
          <p:cNvSpPr/>
          <p:nvPr/>
        </p:nvSpPr>
        <p:spPr>
          <a:xfrm>
            <a:off x="471461" y="3138538"/>
            <a:ext cx="833336" cy="48249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 sz="9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467D493-25CD-43EF-B1E5-E002E31FED8C}"/>
              </a:ext>
            </a:extLst>
          </p:cNvPr>
          <p:cNvSpPr/>
          <p:nvPr/>
        </p:nvSpPr>
        <p:spPr>
          <a:xfrm>
            <a:off x="1313183" y="3138538"/>
            <a:ext cx="833336" cy="48249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 sz="9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EDBD85C-91AA-4A19-B0B2-3E2FC7167B8B}"/>
              </a:ext>
            </a:extLst>
          </p:cNvPr>
          <p:cNvSpPr/>
          <p:nvPr/>
        </p:nvSpPr>
        <p:spPr>
          <a:xfrm>
            <a:off x="2154904" y="3138538"/>
            <a:ext cx="833336" cy="48249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 sz="9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106E7517-0637-45C4-BD39-3007909F53C0}"/>
              </a:ext>
            </a:extLst>
          </p:cNvPr>
          <p:cNvSpPr/>
          <p:nvPr/>
        </p:nvSpPr>
        <p:spPr>
          <a:xfrm>
            <a:off x="2996626" y="3138538"/>
            <a:ext cx="833336" cy="48249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 sz="9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CBC9892-406D-4085-930C-511F28C3E893}"/>
              </a:ext>
            </a:extLst>
          </p:cNvPr>
          <p:cNvSpPr/>
          <p:nvPr/>
        </p:nvSpPr>
        <p:spPr>
          <a:xfrm>
            <a:off x="3838348" y="3138538"/>
            <a:ext cx="833336" cy="48249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 sz="9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BFEA942-1898-4FBC-9942-F2F54FF0A3DD}"/>
              </a:ext>
            </a:extLst>
          </p:cNvPr>
          <p:cNvSpPr txBox="1"/>
          <p:nvPr/>
        </p:nvSpPr>
        <p:spPr>
          <a:xfrm>
            <a:off x="350480" y="319128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3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A41AAF1-35C6-4E6F-9FA7-B7D2692C1495}"/>
              </a:ext>
            </a:extLst>
          </p:cNvPr>
          <p:cNvSpPr txBox="1"/>
          <p:nvPr/>
        </p:nvSpPr>
        <p:spPr>
          <a:xfrm>
            <a:off x="1227901" y="31493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en-US" sz="3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7F7F920-C354-4C7C-AE17-C40E558D84EE}"/>
              </a:ext>
            </a:extLst>
          </p:cNvPr>
          <p:cNvSpPr txBox="1"/>
          <p:nvPr/>
        </p:nvSpPr>
        <p:spPr>
          <a:xfrm>
            <a:off x="2059706" y="31493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en-US" sz="3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A27B51E-3F2E-42C0-8D17-930BDA7C0396}"/>
              </a:ext>
            </a:extLst>
          </p:cNvPr>
          <p:cNvSpPr txBox="1"/>
          <p:nvPr/>
        </p:nvSpPr>
        <p:spPr>
          <a:xfrm>
            <a:off x="2906386" y="31493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en-US" sz="3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50B8822-C393-49B4-AF1A-5CF2D4E83133}"/>
              </a:ext>
            </a:extLst>
          </p:cNvPr>
          <p:cNvSpPr txBox="1"/>
          <p:nvPr/>
        </p:nvSpPr>
        <p:spPr>
          <a:xfrm>
            <a:off x="3743150" y="31493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en-US" sz="3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115CC3D-C0BA-4B5C-AEB5-2AEF30085A25}"/>
              </a:ext>
            </a:extLst>
          </p:cNvPr>
          <p:cNvSpPr txBox="1"/>
          <p:nvPr/>
        </p:nvSpPr>
        <p:spPr>
          <a:xfrm>
            <a:off x="560881" y="3157086"/>
            <a:ext cx="5180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7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서해대교</a:t>
            </a:r>
            <a:endParaRPr lang="en-US" sz="7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FAB46B6-CEC8-4857-9D72-D7BB0D0BBB01}"/>
              </a:ext>
            </a:extLst>
          </p:cNvPr>
          <p:cNvSpPr txBox="1"/>
          <p:nvPr/>
        </p:nvSpPr>
        <p:spPr>
          <a:xfrm>
            <a:off x="560881" y="3327231"/>
            <a:ext cx="64633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6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경기도 평택시</a:t>
            </a:r>
            <a:r>
              <a:rPr lang="en-US" altLang="ko-KR" sz="6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en-US" sz="6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545BC0A-6F08-4DCA-99A7-A6253972B3E6}"/>
              </a:ext>
            </a:extLst>
          </p:cNvPr>
          <p:cNvSpPr txBox="1"/>
          <p:nvPr/>
        </p:nvSpPr>
        <p:spPr>
          <a:xfrm>
            <a:off x="1504002" y="3157086"/>
            <a:ext cx="4347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700" b="1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굴업도</a:t>
            </a:r>
            <a:endParaRPr lang="en-US" sz="7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8C745D1-E97C-425F-AF88-8CDA3A2069B9}"/>
              </a:ext>
            </a:extLst>
          </p:cNvPr>
          <p:cNvSpPr txBox="1"/>
          <p:nvPr/>
        </p:nvSpPr>
        <p:spPr>
          <a:xfrm>
            <a:off x="1504003" y="3327231"/>
            <a:ext cx="7248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6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인천광역시 옹진군</a:t>
            </a:r>
            <a:endParaRPr lang="en-US" sz="6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D900128-2AC5-442F-AEF4-2B3CCDB02CFE}"/>
              </a:ext>
            </a:extLst>
          </p:cNvPr>
          <p:cNvSpPr txBox="1"/>
          <p:nvPr/>
        </p:nvSpPr>
        <p:spPr>
          <a:xfrm>
            <a:off x="2327825" y="3157086"/>
            <a:ext cx="4347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7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제부도</a:t>
            </a:r>
            <a:endParaRPr lang="en-US" sz="7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8BB4638-6AFA-4D3D-B5DA-88945D3929B5}"/>
              </a:ext>
            </a:extLst>
          </p:cNvPr>
          <p:cNvSpPr txBox="1"/>
          <p:nvPr/>
        </p:nvSpPr>
        <p:spPr>
          <a:xfrm>
            <a:off x="2327825" y="3327231"/>
            <a:ext cx="5934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6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경기도 화성시</a:t>
            </a:r>
            <a:endParaRPr lang="en-US" sz="6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42A72FE-5C57-4D58-BA22-429BDBCE7663}"/>
              </a:ext>
            </a:extLst>
          </p:cNvPr>
          <p:cNvSpPr txBox="1"/>
          <p:nvPr/>
        </p:nvSpPr>
        <p:spPr>
          <a:xfrm>
            <a:off x="3063555" y="3157086"/>
            <a:ext cx="8515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7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석모도 미네랄 온천</a:t>
            </a:r>
            <a:endParaRPr lang="en-US" sz="7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86A4820-C6A0-4288-A40C-A93DA9AA3C3B}"/>
              </a:ext>
            </a:extLst>
          </p:cNvPr>
          <p:cNvSpPr txBox="1"/>
          <p:nvPr/>
        </p:nvSpPr>
        <p:spPr>
          <a:xfrm>
            <a:off x="3152502" y="3327231"/>
            <a:ext cx="7248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6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인천광역시 강화군</a:t>
            </a:r>
            <a:endParaRPr lang="en-US" sz="6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8AF0B7D-B5A3-4E3D-A8B6-1B1A05EF9BD5}"/>
              </a:ext>
            </a:extLst>
          </p:cNvPr>
          <p:cNvSpPr txBox="1"/>
          <p:nvPr/>
        </p:nvSpPr>
        <p:spPr>
          <a:xfrm>
            <a:off x="3969550" y="3157086"/>
            <a:ext cx="4347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7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동검도</a:t>
            </a:r>
            <a:endParaRPr lang="en-US" sz="7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3380DFE-02E9-493F-84AD-3703B804F124}"/>
              </a:ext>
            </a:extLst>
          </p:cNvPr>
          <p:cNvSpPr txBox="1"/>
          <p:nvPr/>
        </p:nvSpPr>
        <p:spPr>
          <a:xfrm>
            <a:off x="3969551" y="3327231"/>
            <a:ext cx="7248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6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인천광역시 강화군</a:t>
            </a:r>
            <a:endParaRPr lang="en-US" sz="6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9D79D9D-1D18-46E9-8588-A6F8A8CB2D4C}"/>
              </a:ext>
            </a:extLst>
          </p:cNvPr>
          <p:cNvSpPr/>
          <p:nvPr/>
        </p:nvSpPr>
        <p:spPr>
          <a:xfrm>
            <a:off x="471462" y="4150435"/>
            <a:ext cx="833336" cy="48249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9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음식관광</a:t>
            </a:r>
            <a:endParaRPr lang="en-US" sz="9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7A27557-783B-4F2B-8F8A-9DC7220BDDF1}"/>
              </a:ext>
            </a:extLst>
          </p:cNvPr>
          <p:cNvSpPr/>
          <p:nvPr/>
        </p:nvSpPr>
        <p:spPr>
          <a:xfrm>
            <a:off x="1313184" y="4150435"/>
            <a:ext cx="833336" cy="48249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9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테마파크 및 놀이시설</a:t>
            </a:r>
            <a:endParaRPr lang="en-US" sz="9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14CF4B2-91C0-4D77-9F71-F5FA5C24E7C0}"/>
              </a:ext>
            </a:extLst>
          </p:cNvPr>
          <p:cNvSpPr/>
          <p:nvPr/>
        </p:nvSpPr>
        <p:spPr>
          <a:xfrm>
            <a:off x="2154905" y="4150435"/>
            <a:ext cx="833336" cy="48249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9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</a:t>
            </a:r>
            <a:endParaRPr lang="en-US" sz="9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7F556C3-D82E-4791-ADAB-8484F1E2F2CF}"/>
              </a:ext>
            </a:extLst>
          </p:cNvPr>
          <p:cNvSpPr/>
          <p:nvPr/>
        </p:nvSpPr>
        <p:spPr>
          <a:xfrm>
            <a:off x="3006566" y="4150435"/>
            <a:ext cx="833336" cy="48249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9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스포츠 및</a:t>
            </a:r>
            <a:endParaRPr lang="en-US" altLang="ko-KR" sz="9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457200" latinLnBrk="0"/>
            <a:r>
              <a:rPr lang="ko-KR" altLang="en-US" sz="9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레포츠 활동</a:t>
            </a:r>
            <a:endParaRPr lang="en-US" sz="9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257A4A4-6D55-41E3-ACCF-9510D354DCB3}"/>
              </a:ext>
            </a:extLst>
          </p:cNvPr>
          <p:cNvSpPr/>
          <p:nvPr/>
        </p:nvSpPr>
        <p:spPr>
          <a:xfrm>
            <a:off x="3848288" y="4150435"/>
            <a:ext cx="833336" cy="48249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9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 및 </a:t>
            </a:r>
            <a:endParaRPr lang="en-US" altLang="ko-KR" sz="9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457200" latinLnBrk="0"/>
            <a:r>
              <a:rPr lang="ko-KR" altLang="en-US" sz="9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풍경감상</a:t>
            </a:r>
            <a:endParaRPr lang="en-US" sz="9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D5FFFBE-C014-4571-9EF2-D0482743F5AE}"/>
              </a:ext>
            </a:extLst>
          </p:cNvPr>
          <p:cNvSpPr/>
          <p:nvPr/>
        </p:nvSpPr>
        <p:spPr>
          <a:xfrm>
            <a:off x="318259" y="5298097"/>
            <a:ext cx="4491218" cy="130404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E0C2CD7F-7D56-493B-A266-2DC52961BC83}"/>
              </a:ext>
            </a:extLst>
          </p:cNvPr>
          <p:cNvSpPr txBox="1"/>
          <p:nvPr/>
        </p:nvSpPr>
        <p:spPr>
          <a:xfrm>
            <a:off x="370189" y="5735297"/>
            <a:ext cx="447216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입력한 키워드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선호 라벨과 매칭된 객체정보에 가중치 부여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점수기반으로 상위 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5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개의 여행지를 보여줌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6C092E2-A78C-4625-B369-846E74029012}"/>
              </a:ext>
            </a:extLst>
          </p:cNvPr>
          <p:cNvSpPr/>
          <p:nvPr/>
        </p:nvSpPr>
        <p:spPr>
          <a:xfrm>
            <a:off x="350311" y="5413330"/>
            <a:ext cx="4453463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 단계에서 받은 사용자 정보로 여행지와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여행 활동 추천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AACEEDE-87C0-45CE-9093-849AB57584C7}"/>
              </a:ext>
            </a:extLst>
          </p:cNvPr>
          <p:cNvSpPr/>
          <p:nvPr/>
        </p:nvSpPr>
        <p:spPr>
          <a:xfrm>
            <a:off x="370189" y="6228605"/>
            <a:ext cx="4963627" cy="295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사용자 입력정보 바탕으로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성별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연령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여행활동 추천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alpha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CD458F00-2813-49EE-973C-B13FCD3AB790}"/>
              </a:ext>
            </a:extLst>
          </p:cNvPr>
          <p:cNvGrpSpPr/>
          <p:nvPr/>
        </p:nvGrpSpPr>
        <p:grpSpPr>
          <a:xfrm>
            <a:off x="5100151" y="1618588"/>
            <a:ext cx="4487590" cy="3387174"/>
            <a:chOff x="597001" y="1948895"/>
            <a:chExt cx="5243732" cy="3957900"/>
          </a:xfrm>
        </p:grpSpPr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BC26C5F9-48FD-4217-B03B-166C3D676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6703" b="12037"/>
            <a:stretch/>
          </p:blipFill>
          <p:spPr>
            <a:xfrm>
              <a:off x="597001" y="1994758"/>
              <a:ext cx="5243732" cy="3912037"/>
            </a:xfrm>
            <a:prstGeom prst="rect">
              <a:avLst/>
            </a:prstGeom>
          </p:spPr>
        </p:pic>
        <p:pic>
          <p:nvPicPr>
            <p:cNvPr id="233" name="Picture 2" descr="지도, 위치, 지도, 마커 아이콘">
              <a:extLst>
                <a:ext uri="{FF2B5EF4-FFF2-40B4-BE49-F238E27FC236}">
                  <a16:creationId xmlns:a16="http://schemas.microsoft.com/office/drawing/2014/main" id="{9FC902D7-91A9-42AC-959F-5C420A895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231" y="1948895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4" descr="지도, 위치, 사람, 사람들 아이콘">
              <a:extLst>
                <a:ext uri="{FF2B5EF4-FFF2-40B4-BE49-F238E27FC236}">
                  <a16:creationId xmlns:a16="http://schemas.microsoft.com/office/drawing/2014/main" id="{C018F4B2-3FD3-407F-8EE8-9EB677E57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818" y="2667783"/>
              <a:ext cx="640718" cy="64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8197C590-F7D8-4EF2-A737-BDA0123555D8}"/>
                </a:ext>
              </a:extLst>
            </p:cNvPr>
            <p:cNvCxnSpPr>
              <a:cxnSpLocks/>
              <a:stCxn id="234" idx="1"/>
            </p:cNvCxnSpPr>
            <p:nvPr/>
          </p:nvCxnSpPr>
          <p:spPr>
            <a:xfrm flipH="1" flipV="1">
              <a:off x="2539332" y="2278270"/>
              <a:ext cx="2377486" cy="709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3FA3532-BA6D-43A8-A620-80E5C3B5FBF6}"/>
                </a:ext>
              </a:extLst>
            </p:cNvPr>
            <p:cNvSpPr txBox="1"/>
            <p:nvPr/>
          </p:nvSpPr>
          <p:spPr>
            <a:xfrm rot="974867">
              <a:off x="3350454" y="2330826"/>
              <a:ext cx="729618" cy="2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68km</a:t>
              </a:r>
              <a:endPara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D4C27304-080B-4872-9CCF-63A5C0204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7551" y="3363826"/>
              <a:ext cx="1293815" cy="14221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9796CDA-D6E1-4427-BA6F-5B6B7B4CA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1214" y="3204447"/>
              <a:ext cx="3710431" cy="15653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7C576168-C5D7-4EAB-BDE7-2E914AA0C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2821" y="3477043"/>
              <a:ext cx="619954" cy="24069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40" name="Picture 2" descr="지도, 위치, 지도, 마커 아이콘">
              <a:extLst>
                <a:ext uri="{FF2B5EF4-FFF2-40B4-BE49-F238E27FC236}">
                  <a16:creationId xmlns:a16="http://schemas.microsoft.com/office/drawing/2014/main" id="{52D81C59-0448-47F8-A5DA-694BDEAAB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041" y="2540760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2" descr="지도, 위치, 지도, 마커 아이콘">
              <a:extLst>
                <a:ext uri="{FF2B5EF4-FFF2-40B4-BE49-F238E27FC236}">
                  <a16:creationId xmlns:a16="http://schemas.microsoft.com/office/drawing/2014/main" id="{17C23A38-482E-4094-9ED9-F0E7C1612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002" y="4717082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" name="Picture 2" descr="지도, 위치, 지도, 마커 아이콘">
              <a:extLst>
                <a:ext uri="{FF2B5EF4-FFF2-40B4-BE49-F238E27FC236}">
                  <a16:creationId xmlns:a16="http://schemas.microsoft.com/office/drawing/2014/main" id="{68F4D3A7-18C7-4C17-B5F5-27FD03F8A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113" y="4576436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C1C8F07-D411-443C-B5FF-04CC9EC72DFF}"/>
                </a:ext>
              </a:extLst>
            </p:cNvPr>
            <p:cNvSpPr txBox="1"/>
            <p:nvPr/>
          </p:nvSpPr>
          <p:spPr>
            <a:xfrm>
              <a:off x="718074" y="4903133"/>
              <a:ext cx="715553" cy="27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굴업도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FD7448B-5D08-45AE-B2C7-107DE0509253}"/>
                </a:ext>
              </a:extLst>
            </p:cNvPr>
            <p:cNvSpPr txBox="1"/>
            <p:nvPr/>
          </p:nvSpPr>
          <p:spPr>
            <a:xfrm>
              <a:off x="3252872" y="5047493"/>
              <a:ext cx="715553" cy="27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제부도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17B2BD4-F651-4063-9295-973C568227C7}"/>
                </a:ext>
              </a:extLst>
            </p:cNvPr>
            <p:cNvSpPr txBox="1"/>
            <p:nvPr/>
          </p:nvSpPr>
          <p:spPr>
            <a:xfrm>
              <a:off x="2039381" y="2278426"/>
              <a:ext cx="715553" cy="27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석모도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1675C65-48FC-4E81-9ABD-A8F015F30CF4}"/>
                </a:ext>
              </a:extLst>
            </p:cNvPr>
            <p:cNvSpPr txBox="1"/>
            <p:nvPr/>
          </p:nvSpPr>
          <p:spPr>
            <a:xfrm>
              <a:off x="2819553" y="2855555"/>
              <a:ext cx="715553" cy="27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동검도</a:t>
              </a:r>
            </a:p>
          </p:txBody>
        </p: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CE9C9B83-6750-47C8-BD79-611911975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2872" y="2855627"/>
              <a:ext cx="1640296" cy="2422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002787B-E12B-4303-BDE2-5E8D29D93EEA}"/>
                </a:ext>
              </a:extLst>
            </p:cNvPr>
            <p:cNvSpPr txBox="1"/>
            <p:nvPr/>
          </p:nvSpPr>
          <p:spPr>
            <a:xfrm rot="398202">
              <a:off x="3580843" y="2660498"/>
              <a:ext cx="729618" cy="2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48km</a:t>
              </a:r>
              <a:endPara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AB6B273-D9AC-40CD-A198-7A1ACC589A86}"/>
                </a:ext>
              </a:extLst>
            </p:cNvPr>
            <p:cNvSpPr txBox="1"/>
            <p:nvPr/>
          </p:nvSpPr>
          <p:spPr>
            <a:xfrm rot="20220393">
              <a:off x="2774320" y="3622336"/>
              <a:ext cx="804244" cy="2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93km</a:t>
              </a:r>
              <a:endPara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084D4F62-D2A7-47A7-806D-17DE28161BB3}"/>
                </a:ext>
              </a:extLst>
            </p:cNvPr>
            <p:cNvSpPr txBox="1"/>
            <p:nvPr/>
          </p:nvSpPr>
          <p:spPr>
            <a:xfrm rot="17222619">
              <a:off x="4380178" y="4216198"/>
              <a:ext cx="729618" cy="2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65km</a:t>
              </a:r>
              <a:endPara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6913B93A-122E-4E04-9998-3C96369A080A}"/>
                </a:ext>
              </a:extLst>
            </p:cNvPr>
            <p:cNvSpPr txBox="1"/>
            <p:nvPr/>
          </p:nvSpPr>
          <p:spPr>
            <a:xfrm rot="18717334">
              <a:off x="3801920" y="3923673"/>
              <a:ext cx="729618" cy="2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49km</a:t>
              </a:r>
              <a:endPara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D02BD45-B9E2-4F79-B0A0-EBD79134BA74}"/>
              </a:ext>
            </a:extLst>
          </p:cNvPr>
          <p:cNvSpPr/>
          <p:nvPr/>
        </p:nvSpPr>
        <p:spPr>
          <a:xfrm>
            <a:off x="5096524" y="1651267"/>
            <a:ext cx="4472167" cy="33479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117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C599DB-9D01-4648-8954-5382F6430C9B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5D7C6E-4A0A-408F-BB78-22B9A1A2AA54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BBE53-1DFA-42E3-AC40-32575FD98EC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5E930-5069-40E0-8A9A-BDB4B3B1019F}"/>
              </a:ext>
            </a:extLst>
          </p:cNvPr>
          <p:cNvSpPr txBox="1"/>
          <p:nvPr/>
        </p:nvSpPr>
        <p:spPr>
          <a:xfrm>
            <a:off x="264561" y="849616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r>
              <a:rPr 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및 활용 도식화</a:t>
            </a:r>
            <a:endParaRPr lang="en-US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9A7330-2CA9-4601-98FB-82655851384B}"/>
              </a:ext>
            </a:extLst>
          </p:cNvPr>
          <p:cNvCxnSpPr>
            <a:cxnSpLocks/>
          </p:cNvCxnSpPr>
          <p:nvPr/>
        </p:nvCxnSpPr>
        <p:spPr>
          <a:xfrm>
            <a:off x="320344" y="1621761"/>
            <a:ext cx="2095678" cy="0"/>
          </a:xfrm>
          <a:prstGeom prst="line">
            <a:avLst/>
          </a:prstGeom>
          <a:ln w="15875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77D489-67FF-465A-8197-E508CC21E230}"/>
              </a:ext>
            </a:extLst>
          </p:cNvPr>
          <p:cNvSpPr txBox="1"/>
          <p:nvPr/>
        </p:nvSpPr>
        <p:spPr>
          <a:xfrm>
            <a:off x="464184" y="1328571"/>
            <a:ext cx="1657826" cy="2816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User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Information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D89915-691B-44FE-B288-A99D58B89FF1}"/>
              </a:ext>
            </a:extLst>
          </p:cNvPr>
          <p:cNvCxnSpPr>
            <a:cxnSpLocks/>
          </p:cNvCxnSpPr>
          <p:nvPr/>
        </p:nvCxnSpPr>
        <p:spPr>
          <a:xfrm>
            <a:off x="2607672" y="1621761"/>
            <a:ext cx="2574982" cy="0"/>
          </a:xfrm>
          <a:prstGeom prst="line">
            <a:avLst/>
          </a:prstGeom>
          <a:ln w="15875">
            <a:solidFill>
              <a:srgbClr val="CA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588924-CE8F-40BC-A16D-6A1B388A9532}"/>
              </a:ext>
            </a:extLst>
          </p:cNvPr>
          <p:cNvSpPr txBox="1"/>
          <p:nvPr/>
        </p:nvSpPr>
        <p:spPr>
          <a:xfrm>
            <a:off x="3149647" y="1328571"/>
            <a:ext cx="1468672" cy="2816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02. AI &amp; Database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84A5ADC-D498-47DA-B845-84AD8DB7F99D}"/>
              </a:ext>
            </a:extLst>
          </p:cNvPr>
          <p:cNvCxnSpPr>
            <a:cxnSpLocks/>
          </p:cNvCxnSpPr>
          <p:nvPr/>
        </p:nvCxnSpPr>
        <p:spPr>
          <a:xfrm>
            <a:off x="5436156" y="1621761"/>
            <a:ext cx="2095678" cy="0"/>
          </a:xfrm>
          <a:prstGeom prst="line">
            <a:avLst/>
          </a:prstGeom>
          <a:ln w="15875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37F0B2-5EEA-466E-B4D6-E1DA12910B6A}"/>
              </a:ext>
            </a:extLst>
          </p:cNvPr>
          <p:cNvSpPr txBox="1"/>
          <p:nvPr/>
        </p:nvSpPr>
        <p:spPr>
          <a:xfrm>
            <a:off x="5522541" y="1328571"/>
            <a:ext cx="1898277" cy="2816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Recommend System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DF8B1AD-F3C8-4B41-96C7-B8B3AA57AB11}"/>
              </a:ext>
            </a:extLst>
          </p:cNvPr>
          <p:cNvCxnSpPr>
            <a:cxnSpLocks/>
          </p:cNvCxnSpPr>
          <p:nvPr/>
        </p:nvCxnSpPr>
        <p:spPr>
          <a:xfrm>
            <a:off x="7852178" y="1621761"/>
            <a:ext cx="1775335" cy="0"/>
          </a:xfrm>
          <a:prstGeom prst="line">
            <a:avLst/>
          </a:prstGeom>
          <a:ln w="15875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D1A694-12C6-42D6-A718-60898FB9E02A}"/>
              </a:ext>
            </a:extLst>
          </p:cNvPr>
          <p:cNvSpPr txBox="1"/>
          <p:nvPr/>
        </p:nvSpPr>
        <p:spPr>
          <a:xfrm>
            <a:off x="8042946" y="1328571"/>
            <a:ext cx="1308371" cy="2816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04.Visualization</a:t>
            </a:r>
          </a:p>
        </p:txBody>
      </p:sp>
      <p:sp>
        <p:nvSpPr>
          <p:cNvPr id="21" name="모서리가 둥근 직사각형 33">
            <a:extLst>
              <a:ext uri="{FF2B5EF4-FFF2-40B4-BE49-F238E27FC236}">
                <a16:creationId xmlns:a16="http://schemas.microsoft.com/office/drawing/2014/main" id="{1EE586E8-7FCE-4160-9904-CC94A16674E3}"/>
              </a:ext>
            </a:extLst>
          </p:cNvPr>
          <p:cNvSpPr/>
          <p:nvPr/>
        </p:nvSpPr>
        <p:spPr>
          <a:xfrm>
            <a:off x="241911" y="1757499"/>
            <a:ext cx="2191120" cy="4799979"/>
          </a:xfrm>
          <a:prstGeom prst="roundRect">
            <a:avLst>
              <a:gd name="adj" fmla="val 16511"/>
            </a:avLst>
          </a:prstGeom>
          <a:solidFill>
            <a:srgbClr val="8A96A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모서리가 둥근 직사각형 33">
            <a:extLst>
              <a:ext uri="{FF2B5EF4-FFF2-40B4-BE49-F238E27FC236}">
                <a16:creationId xmlns:a16="http://schemas.microsoft.com/office/drawing/2014/main" id="{A8A71D32-9DC9-4760-AD83-F6DD351D51A5}"/>
              </a:ext>
            </a:extLst>
          </p:cNvPr>
          <p:cNvSpPr/>
          <p:nvPr/>
        </p:nvSpPr>
        <p:spPr>
          <a:xfrm>
            <a:off x="2573190" y="1757499"/>
            <a:ext cx="2670424" cy="4799979"/>
          </a:xfrm>
          <a:prstGeom prst="roundRect">
            <a:avLst>
              <a:gd name="adj" fmla="val 16511"/>
            </a:avLst>
          </a:prstGeom>
          <a:solidFill>
            <a:srgbClr val="D5B184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id="{CCB8048A-D573-45C5-B046-16496BBDDF75}"/>
              </a:ext>
            </a:extLst>
          </p:cNvPr>
          <p:cNvSpPr/>
          <p:nvPr/>
        </p:nvSpPr>
        <p:spPr>
          <a:xfrm>
            <a:off x="5403779" y="1757499"/>
            <a:ext cx="2191120" cy="4799979"/>
          </a:xfrm>
          <a:prstGeom prst="roundRect">
            <a:avLst>
              <a:gd name="adj" fmla="val 16511"/>
            </a:avLst>
          </a:prstGeom>
          <a:solidFill>
            <a:srgbClr val="8A96A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모서리가 둥근 직사각형 33">
            <a:extLst>
              <a:ext uri="{FF2B5EF4-FFF2-40B4-BE49-F238E27FC236}">
                <a16:creationId xmlns:a16="http://schemas.microsoft.com/office/drawing/2014/main" id="{199986F6-BB94-4A97-806D-5F23E5207E6F}"/>
              </a:ext>
            </a:extLst>
          </p:cNvPr>
          <p:cNvSpPr/>
          <p:nvPr/>
        </p:nvSpPr>
        <p:spPr>
          <a:xfrm>
            <a:off x="7810321" y="1736392"/>
            <a:ext cx="1853768" cy="4799979"/>
          </a:xfrm>
          <a:prstGeom prst="roundRect">
            <a:avLst>
              <a:gd name="adj" fmla="val 16511"/>
            </a:avLst>
          </a:prstGeom>
          <a:solidFill>
            <a:srgbClr val="8A96A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42A9BBA-BCCA-4DFF-BC2F-40933D9FEAF7}"/>
              </a:ext>
            </a:extLst>
          </p:cNvPr>
          <p:cNvGrpSpPr/>
          <p:nvPr/>
        </p:nvGrpSpPr>
        <p:grpSpPr>
          <a:xfrm>
            <a:off x="334342" y="2334563"/>
            <a:ext cx="2006258" cy="590478"/>
            <a:chOff x="334342" y="2281555"/>
            <a:chExt cx="2006258" cy="590478"/>
          </a:xfrm>
        </p:grpSpPr>
        <p:sp>
          <p:nvSpPr>
            <p:cNvPr id="26" name="모서리가 둥근 직사각형 33">
              <a:extLst>
                <a:ext uri="{FF2B5EF4-FFF2-40B4-BE49-F238E27FC236}">
                  <a16:creationId xmlns:a16="http://schemas.microsoft.com/office/drawing/2014/main" id="{B2F25DE3-C7D5-49AE-A74B-D3041813449A}"/>
                </a:ext>
              </a:extLst>
            </p:cNvPr>
            <p:cNvSpPr/>
            <p:nvPr/>
          </p:nvSpPr>
          <p:spPr>
            <a:xfrm>
              <a:off x="334342" y="2281555"/>
              <a:ext cx="2006258" cy="590478"/>
            </a:xfrm>
            <a:prstGeom prst="roundRect">
              <a:avLst>
                <a:gd name="adj" fmla="val 50000"/>
              </a:avLst>
            </a:prstGeom>
            <a:solidFill>
              <a:srgbClr val="8A96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6F73CF-850C-426E-A3CC-59B72A5EDE4A}"/>
                </a:ext>
              </a:extLst>
            </p:cNvPr>
            <p:cNvSpPr txBox="1"/>
            <p:nvPr/>
          </p:nvSpPr>
          <p:spPr>
            <a:xfrm>
              <a:off x="831565" y="2392934"/>
              <a:ext cx="1011816" cy="3447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테마 문장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6FABF4-2ED8-49FB-9FC9-97D9EF494017}"/>
              </a:ext>
            </a:extLst>
          </p:cNvPr>
          <p:cNvGrpSpPr/>
          <p:nvPr/>
        </p:nvGrpSpPr>
        <p:grpSpPr>
          <a:xfrm>
            <a:off x="334342" y="2983554"/>
            <a:ext cx="2006258" cy="590478"/>
            <a:chOff x="334342" y="2983177"/>
            <a:chExt cx="2006258" cy="590478"/>
          </a:xfrm>
        </p:grpSpPr>
        <p:sp>
          <p:nvSpPr>
            <p:cNvPr id="27" name="모서리가 둥근 직사각형 33">
              <a:extLst>
                <a:ext uri="{FF2B5EF4-FFF2-40B4-BE49-F238E27FC236}">
                  <a16:creationId xmlns:a16="http://schemas.microsoft.com/office/drawing/2014/main" id="{97FFF25C-EBB7-4662-AFD7-AF24DD1D1135}"/>
                </a:ext>
              </a:extLst>
            </p:cNvPr>
            <p:cNvSpPr/>
            <p:nvPr/>
          </p:nvSpPr>
          <p:spPr>
            <a:xfrm>
              <a:off x="334342" y="2983177"/>
              <a:ext cx="2006258" cy="590478"/>
            </a:xfrm>
            <a:prstGeom prst="roundRect">
              <a:avLst>
                <a:gd name="adj" fmla="val 50000"/>
              </a:avLst>
            </a:prstGeom>
            <a:solidFill>
              <a:srgbClr val="8A96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1319EB-288B-48CB-A9DA-4A5F0E4D2E1B}"/>
                </a:ext>
              </a:extLst>
            </p:cNvPr>
            <p:cNvSpPr txBox="1"/>
            <p:nvPr/>
          </p:nvSpPr>
          <p:spPr>
            <a:xfrm>
              <a:off x="845994" y="3106012"/>
              <a:ext cx="982961" cy="3447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Labeling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3587C72-61EF-48B3-ADFC-ADD7809B9907}"/>
              </a:ext>
            </a:extLst>
          </p:cNvPr>
          <p:cNvGrpSpPr/>
          <p:nvPr/>
        </p:nvGrpSpPr>
        <p:grpSpPr>
          <a:xfrm>
            <a:off x="334342" y="3632545"/>
            <a:ext cx="2006258" cy="590478"/>
            <a:chOff x="334342" y="3684799"/>
            <a:chExt cx="2006258" cy="590478"/>
          </a:xfrm>
        </p:grpSpPr>
        <p:sp>
          <p:nvSpPr>
            <p:cNvPr id="28" name="모서리가 둥근 직사각형 33">
              <a:extLst>
                <a:ext uri="{FF2B5EF4-FFF2-40B4-BE49-F238E27FC236}">
                  <a16:creationId xmlns:a16="http://schemas.microsoft.com/office/drawing/2014/main" id="{50BA6346-1D17-4048-BB60-D1C2762863D8}"/>
                </a:ext>
              </a:extLst>
            </p:cNvPr>
            <p:cNvSpPr/>
            <p:nvPr/>
          </p:nvSpPr>
          <p:spPr>
            <a:xfrm>
              <a:off x="334342" y="3684799"/>
              <a:ext cx="2006258" cy="590478"/>
            </a:xfrm>
            <a:prstGeom prst="roundRect">
              <a:avLst>
                <a:gd name="adj" fmla="val 50000"/>
              </a:avLst>
            </a:prstGeom>
            <a:solidFill>
              <a:srgbClr val="8A96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E8AF4F-8BC0-47E9-A520-A9DFA8E3C70E}"/>
                </a:ext>
              </a:extLst>
            </p:cNvPr>
            <p:cNvSpPr txBox="1"/>
            <p:nvPr/>
          </p:nvSpPr>
          <p:spPr>
            <a:xfrm>
              <a:off x="831567" y="3805696"/>
              <a:ext cx="1011815" cy="3447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위치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A8FC3F6-2421-4A2A-9168-98CE8F3A9BCE}"/>
              </a:ext>
            </a:extLst>
          </p:cNvPr>
          <p:cNvGrpSpPr/>
          <p:nvPr/>
        </p:nvGrpSpPr>
        <p:grpSpPr>
          <a:xfrm>
            <a:off x="334342" y="4457361"/>
            <a:ext cx="2006258" cy="590478"/>
            <a:chOff x="334342" y="4386421"/>
            <a:chExt cx="2006258" cy="590478"/>
          </a:xfrm>
        </p:grpSpPr>
        <p:sp>
          <p:nvSpPr>
            <p:cNvPr id="29" name="모서리가 둥근 직사각형 33">
              <a:extLst>
                <a:ext uri="{FF2B5EF4-FFF2-40B4-BE49-F238E27FC236}">
                  <a16:creationId xmlns:a16="http://schemas.microsoft.com/office/drawing/2014/main" id="{BF894FF8-BD55-49EB-8AC0-B21F39D4FA48}"/>
                </a:ext>
              </a:extLst>
            </p:cNvPr>
            <p:cNvSpPr/>
            <p:nvPr/>
          </p:nvSpPr>
          <p:spPr>
            <a:xfrm>
              <a:off x="334342" y="4386421"/>
              <a:ext cx="2006258" cy="590478"/>
            </a:xfrm>
            <a:prstGeom prst="roundRect">
              <a:avLst>
                <a:gd name="adj" fmla="val 50000"/>
              </a:avLst>
            </a:prstGeom>
            <a:solidFill>
              <a:srgbClr val="8A96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838032-0CC3-48BB-AA7F-A6806D977950}"/>
                </a:ext>
              </a:extLst>
            </p:cNvPr>
            <p:cNvSpPr txBox="1"/>
            <p:nvPr/>
          </p:nvSpPr>
          <p:spPr>
            <a:xfrm>
              <a:off x="1052781" y="4509998"/>
              <a:ext cx="569388" cy="3447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나이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78A0686-B8DA-4620-895D-1CD06C525CE2}"/>
              </a:ext>
            </a:extLst>
          </p:cNvPr>
          <p:cNvGrpSpPr/>
          <p:nvPr/>
        </p:nvGrpSpPr>
        <p:grpSpPr>
          <a:xfrm>
            <a:off x="334342" y="5106352"/>
            <a:ext cx="2006258" cy="590478"/>
            <a:chOff x="334342" y="5088043"/>
            <a:chExt cx="2006258" cy="590478"/>
          </a:xfrm>
        </p:grpSpPr>
        <p:sp>
          <p:nvSpPr>
            <p:cNvPr id="30" name="모서리가 둥근 직사각형 33">
              <a:extLst>
                <a:ext uri="{FF2B5EF4-FFF2-40B4-BE49-F238E27FC236}">
                  <a16:creationId xmlns:a16="http://schemas.microsoft.com/office/drawing/2014/main" id="{2FE35099-8298-4B05-877D-F6793B978E64}"/>
                </a:ext>
              </a:extLst>
            </p:cNvPr>
            <p:cNvSpPr/>
            <p:nvPr/>
          </p:nvSpPr>
          <p:spPr>
            <a:xfrm>
              <a:off x="334342" y="5088043"/>
              <a:ext cx="2006258" cy="590478"/>
            </a:xfrm>
            <a:prstGeom prst="roundRect">
              <a:avLst>
                <a:gd name="adj" fmla="val 50000"/>
              </a:avLst>
            </a:prstGeom>
            <a:solidFill>
              <a:srgbClr val="8A96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D31F33-D888-480D-97C2-F9788B86FC24}"/>
                </a:ext>
              </a:extLst>
            </p:cNvPr>
            <p:cNvSpPr txBox="1"/>
            <p:nvPr/>
          </p:nvSpPr>
          <p:spPr>
            <a:xfrm>
              <a:off x="1052781" y="5209123"/>
              <a:ext cx="569388" cy="3447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성별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B7E96DE-1D4F-4987-B8A6-3E87B900F4D7}"/>
              </a:ext>
            </a:extLst>
          </p:cNvPr>
          <p:cNvGrpSpPr/>
          <p:nvPr/>
        </p:nvGrpSpPr>
        <p:grpSpPr>
          <a:xfrm>
            <a:off x="334342" y="5755345"/>
            <a:ext cx="2006258" cy="590478"/>
            <a:chOff x="334342" y="5789663"/>
            <a:chExt cx="2006258" cy="590478"/>
          </a:xfrm>
        </p:grpSpPr>
        <p:sp>
          <p:nvSpPr>
            <p:cNvPr id="31" name="모서리가 둥근 직사각형 33">
              <a:extLst>
                <a:ext uri="{FF2B5EF4-FFF2-40B4-BE49-F238E27FC236}">
                  <a16:creationId xmlns:a16="http://schemas.microsoft.com/office/drawing/2014/main" id="{6BFFA08D-45C6-4CC8-A1DA-B6EE863BA3D8}"/>
                </a:ext>
              </a:extLst>
            </p:cNvPr>
            <p:cNvSpPr/>
            <p:nvPr/>
          </p:nvSpPr>
          <p:spPr>
            <a:xfrm>
              <a:off x="334342" y="5789663"/>
              <a:ext cx="2006258" cy="590478"/>
            </a:xfrm>
            <a:prstGeom prst="roundRect">
              <a:avLst>
                <a:gd name="adj" fmla="val 50000"/>
              </a:avLst>
            </a:prstGeom>
            <a:solidFill>
              <a:srgbClr val="8A96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58B5C0-2AD3-4E2B-A6EE-92FDF8FA21F6}"/>
                </a:ext>
              </a:extLst>
            </p:cNvPr>
            <p:cNvSpPr txBox="1"/>
            <p:nvPr/>
          </p:nvSpPr>
          <p:spPr>
            <a:xfrm>
              <a:off x="860422" y="5903085"/>
              <a:ext cx="954107" cy="3447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동행여부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모서리가 둥근 직사각형 33">
            <a:extLst>
              <a:ext uri="{FF2B5EF4-FFF2-40B4-BE49-F238E27FC236}">
                <a16:creationId xmlns:a16="http://schemas.microsoft.com/office/drawing/2014/main" id="{5E996BF5-0AA9-4652-BDC0-903B5AA4C6CD}"/>
              </a:ext>
            </a:extLst>
          </p:cNvPr>
          <p:cNvSpPr/>
          <p:nvPr/>
        </p:nvSpPr>
        <p:spPr>
          <a:xfrm>
            <a:off x="2778695" y="2256465"/>
            <a:ext cx="2206884" cy="2039915"/>
          </a:xfrm>
          <a:prstGeom prst="roundRect">
            <a:avLst>
              <a:gd name="adj" fmla="val 18490"/>
            </a:avLst>
          </a:prstGeom>
          <a:solidFill>
            <a:srgbClr val="D5B184">
              <a:alpha val="18000"/>
            </a:srgbClr>
          </a:solidFill>
          <a:ln w="19050">
            <a:solidFill>
              <a:srgbClr val="D5B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모서리가 둥근 직사각형 33">
            <a:extLst>
              <a:ext uri="{FF2B5EF4-FFF2-40B4-BE49-F238E27FC236}">
                <a16:creationId xmlns:a16="http://schemas.microsoft.com/office/drawing/2014/main" id="{DD9B6B41-5927-4508-9F1A-34F55728A592}"/>
              </a:ext>
            </a:extLst>
          </p:cNvPr>
          <p:cNvSpPr/>
          <p:nvPr/>
        </p:nvSpPr>
        <p:spPr>
          <a:xfrm>
            <a:off x="2875678" y="2819725"/>
            <a:ext cx="2006258" cy="590478"/>
          </a:xfrm>
          <a:prstGeom prst="roundRect">
            <a:avLst>
              <a:gd name="adj" fmla="val 50000"/>
            </a:avLst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418782-67CB-4652-BBE2-F0175EBF2C78}"/>
              </a:ext>
            </a:extLst>
          </p:cNvPr>
          <p:cNvSpPr txBox="1"/>
          <p:nvPr/>
        </p:nvSpPr>
        <p:spPr>
          <a:xfrm>
            <a:off x="3280051" y="2938374"/>
            <a:ext cx="1204177" cy="34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정보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모서리가 둥근 직사각형 33">
            <a:extLst>
              <a:ext uri="{FF2B5EF4-FFF2-40B4-BE49-F238E27FC236}">
                <a16:creationId xmlns:a16="http://schemas.microsoft.com/office/drawing/2014/main" id="{74D0EE8D-FA7E-4DF2-8588-19EA9205EE73}"/>
              </a:ext>
            </a:extLst>
          </p:cNvPr>
          <p:cNvSpPr/>
          <p:nvPr/>
        </p:nvSpPr>
        <p:spPr>
          <a:xfrm>
            <a:off x="2879008" y="3556205"/>
            <a:ext cx="2006258" cy="590478"/>
          </a:xfrm>
          <a:prstGeom prst="roundRect">
            <a:avLst>
              <a:gd name="adj" fmla="val 50000"/>
            </a:avLst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66051-851A-420E-A5BE-ECAB8A69952F}"/>
              </a:ext>
            </a:extLst>
          </p:cNvPr>
          <p:cNvSpPr txBox="1"/>
          <p:nvPr/>
        </p:nvSpPr>
        <p:spPr>
          <a:xfrm>
            <a:off x="3280051" y="3667584"/>
            <a:ext cx="1204177" cy="34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관광지 정보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1F64C2-955D-4C5F-9E49-848B7DFD0434}"/>
              </a:ext>
            </a:extLst>
          </p:cNvPr>
          <p:cNvSpPr txBox="1"/>
          <p:nvPr/>
        </p:nvSpPr>
        <p:spPr>
          <a:xfrm>
            <a:off x="2999403" y="2313948"/>
            <a:ext cx="1758815" cy="4904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 Learning Model</a:t>
            </a:r>
          </a:p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CNN)</a:t>
            </a:r>
          </a:p>
        </p:txBody>
      </p:sp>
      <p:sp>
        <p:nvSpPr>
          <p:cNvPr id="44" name="모서리가 둥근 직사각형 33">
            <a:extLst>
              <a:ext uri="{FF2B5EF4-FFF2-40B4-BE49-F238E27FC236}">
                <a16:creationId xmlns:a16="http://schemas.microsoft.com/office/drawing/2014/main" id="{31312146-E38F-405B-8808-BB72AC10079A}"/>
              </a:ext>
            </a:extLst>
          </p:cNvPr>
          <p:cNvSpPr/>
          <p:nvPr/>
        </p:nvSpPr>
        <p:spPr>
          <a:xfrm>
            <a:off x="2778695" y="4373471"/>
            <a:ext cx="2206884" cy="2039915"/>
          </a:xfrm>
          <a:prstGeom prst="roundRect">
            <a:avLst>
              <a:gd name="adj" fmla="val 18490"/>
            </a:avLst>
          </a:prstGeom>
          <a:solidFill>
            <a:srgbClr val="D5B184">
              <a:alpha val="18000"/>
            </a:srgbClr>
          </a:solidFill>
          <a:ln w="19050">
            <a:solidFill>
              <a:srgbClr val="D5B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모서리가 둥근 직사각형 33">
            <a:extLst>
              <a:ext uri="{FF2B5EF4-FFF2-40B4-BE49-F238E27FC236}">
                <a16:creationId xmlns:a16="http://schemas.microsoft.com/office/drawing/2014/main" id="{72DF6F3C-2E37-4B28-B1A7-0F9DDB70CDC6}"/>
              </a:ext>
            </a:extLst>
          </p:cNvPr>
          <p:cNvSpPr/>
          <p:nvPr/>
        </p:nvSpPr>
        <p:spPr>
          <a:xfrm>
            <a:off x="2875678" y="4936731"/>
            <a:ext cx="2006258" cy="590478"/>
          </a:xfrm>
          <a:prstGeom prst="roundRect">
            <a:avLst>
              <a:gd name="adj" fmla="val 50000"/>
            </a:avLst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3AC36A-F141-41F1-B276-3A8B8A37D2E2}"/>
              </a:ext>
            </a:extLst>
          </p:cNvPr>
          <p:cNvSpPr txBox="1"/>
          <p:nvPr/>
        </p:nvSpPr>
        <p:spPr>
          <a:xfrm>
            <a:off x="3058840" y="5055380"/>
            <a:ext cx="1646605" cy="34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선호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활동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모서리가 둥근 직사각형 33">
            <a:extLst>
              <a:ext uri="{FF2B5EF4-FFF2-40B4-BE49-F238E27FC236}">
                <a16:creationId xmlns:a16="http://schemas.microsoft.com/office/drawing/2014/main" id="{12304DDA-552D-4134-A403-45C83D344319}"/>
              </a:ext>
            </a:extLst>
          </p:cNvPr>
          <p:cNvSpPr/>
          <p:nvPr/>
        </p:nvSpPr>
        <p:spPr>
          <a:xfrm>
            <a:off x="2879008" y="5673211"/>
            <a:ext cx="2006258" cy="590478"/>
          </a:xfrm>
          <a:prstGeom prst="roundRect">
            <a:avLst>
              <a:gd name="adj" fmla="val 50000"/>
            </a:avLst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D07D51-A78B-45FC-9E14-90C694273056}"/>
              </a:ext>
            </a:extLst>
          </p:cNvPr>
          <p:cNvSpPr txBox="1"/>
          <p:nvPr/>
        </p:nvSpPr>
        <p:spPr>
          <a:xfrm>
            <a:off x="3183873" y="5784590"/>
            <a:ext cx="1396536" cy="34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여행지 만족도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7B8E0C-67A7-4142-A749-180747D2613A}"/>
              </a:ext>
            </a:extLst>
          </p:cNvPr>
          <p:cNvSpPr txBox="1"/>
          <p:nvPr/>
        </p:nvSpPr>
        <p:spPr>
          <a:xfrm>
            <a:off x="3346454" y="4499711"/>
            <a:ext cx="1064715" cy="2816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Mining</a:t>
            </a:r>
          </a:p>
        </p:txBody>
      </p:sp>
      <p:sp>
        <p:nvSpPr>
          <p:cNvPr id="50" name="모서리가 둥근 직사각형 33">
            <a:extLst>
              <a:ext uri="{FF2B5EF4-FFF2-40B4-BE49-F238E27FC236}">
                <a16:creationId xmlns:a16="http://schemas.microsoft.com/office/drawing/2014/main" id="{293C7AF2-1C4E-4E1F-934A-274A6AA4945F}"/>
              </a:ext>
            </a:extLst>
          </p:cNvPr>
          <p:cNvSpPr/>
          <p:nvPr/>
        </p:nvSpPr>
        <p:spPr>
          <a:xfrm>
            <a:off x="5504486" y="2601901"/>
            <a:ext cx="2006258" cy="1097294"/>
          </a:xfrm>
          <a:prstGeom prst="roundRect">
            <a:avLst>
              <a:gd name="adj" fmla="val 45964"/>
            </a:avLst>
          </a:prstGeom>
          <a:solidFill>
            <a:srgbClr val="8A96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D9C97D-6E0B-4696-A6C0-ED041552F345}"/>
              </a:ext>
            </a:extLst>
          </p:cNvPr>
          <p:cNvSpPr txBox="1"/>
          <p:nvPr/>
        </p:nvSpPr>
        <p:spPr>
          <a:xfrm>
            <a:off x="5969653" y="2898472"/>
            <a:ext cx="1075936" cy="5501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여행지 추천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점수 기반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52" name="모서리가 둥근 직사각형 33">
            <a:extLst>
              <a:ext uri="{FF2B5EF4-FFF2-40B4-BE49-F238E27FC236}">
                <a16:creationId xmlns:a16="http://schemas.microsoft.com/office/drawing/2014/main" id="{62D8DD8E-0C0D-47C2-8968-9D91CB104C0B}"/>
              </a:ext>
            </a:extLst>
          </p:cNvPr>
          <p:cNvSpPr/>
          <p:nvPr/>
        </p:nvSpPr>
        <p:spPr>
          <a:xfrm>
            <a:off x="5502484" y="4792879"/>
            <a:ext cx="2006258" cy="1098000"/>
          </a:xfrm>
          <a:prstGeom prst="roundRect">
            <a:avLst>
              <a:gd name="adj" fmla="val 50000"/>
            </a:avLst>
          </a:prstGeom>
          <a:solidFill>
            <a:srgbClr val="8A96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7A1867-5E5B-4B7C-81A0-4CF92B13507B}"/>
              </a:ext>
            </a:extLst>
          </p:cNvPr>
          <p:cNvSpPr txBox="1"/>
          <p:nvPr/>
        </p:nvSpPr>
        <p:spPr>
          <a:xfrm>
            <a:off x="5774488" y="5074689"/>
            <a:ext cx="1462260" cy="5501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여행지 활동 추천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만족도 기반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75D3E07-CD27-4E0B-ADFD-CB8A49CEFB22}"/>
              </a:ext>
            </a:extLst>
          </p:cNvPr>
          <p:cNvGrpSpPr/>
          <p:nvPr/>
        </p:nvGrpSpPr>
        <p:grpSpPr>
          <a:xfrm>
            <a:off x="7899742" y="2632919"/>
            <a:ext cx="1672665" cy="1006590"/>
            <a:chOff x="7899742" y="2530423"/>
            <a:chExt cx="1672665" cy="1006590"/>
          </a:xfrm>
        </p:grpSpPr>
        <p:sp>
          <p:nvSpPr>
            <p:cNvPr id="57" name="모서리가 둥근 직사각형 33">
              <a:extLst>
                <a:ext uri="{FF2B5EF4-FFF2-40B4-BE49-F238E27FC236}">
                  <a16:creationId xmlns:a16="http://schemas.microsoft.com/office/drawing/2014/main" id="{F0024FB0-E6A5-4421-85B2-DE6DEFA40620}"/>
                </a:ext>
              </a:extLst>
            </p:cNvPr>
            <p:cNvSpPr/>
            <p:nvPr/>
          </p:nvSpPr>
          <p:spPr>
            <a:xfrm>
              <a:off x="7899742" y="2530423"/>
              <a:ext cx="1671916" cy="1006590"/>
            </a:xfrm>
            <a:prstGeom prst="roundRect">
              <a:avLst>
                <a:gd name="adj" fmla="val 50000"/>
              </a:avLst>
            </a:prstGeom>
            <a:solidFill>
              <a:srgbClr val="8A96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D6AB344-E6A0-467E-A145-A8902AFE4DBF}"/>
                </a:ext>
              </a:extLst>
            </p:cNvPr>
            <p:cNvSpPr txBox="1"/>
            <p:nvPr/>
          </p:nvSpPr>
          <p:spPr>
            <a:xfrm>
              <a:off x="7929252" y="2750284"/>
              <a:ext cx="1643155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Tourist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spot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55D815-0902-497E-B025-50E72B4C563F}"/>
              </a:ext>
            </a:extLst>
          </p:cNvPr>
          <p:cNvGrpSpPr/>
          <p:nvPr/>
        </p:nvGrpSpPr>
        <p:grpSpPr>
          <a:xfrm>
            <a:off x="7899742" y="4784168"/>
            <a:ext cx="1672665" cy="1008000"/>
            <a:chOff x="7899742" y="3869966"/>
            <a:chExt cx="1672665" cy="1008000"/>
          </a:xfrm>
        </p:grpSpPr>
        <p:sp>
          <p:nvSpPr>
            <p:cNvPr id="60" name="모서리가 둥근 직사각형 33">
              <a:extLst>
                <a:ext uri="{FF2B5EF4-FFF2-40B4-BE49-F238E27FC236}">
                  <a16:creationId xmlns:a16="http://schemas.microsoft.com/office/drawing/2014/main" id="{21D8FB56-EA44-4B80-80FF-7B14971E5D04}"/>
                </a:ext>
              </a:extLst>
            </p:cNvPr>
            <p:cNvSpPr/>
            <p:nvPr/>
          </p:nvSpPr>
          <p:spPr>
            <a:xfrm>
              <a:off x="7899742" y="3869966"/>
              <a:ext cx="1671916" cy="1008000"/>
            </a:xfrm>
            <a:prstGeom prst="roundRect">
              <a:avLst>
                <a:gd name="adj" fmla="val 50000"/>
              </a:avLst>
            </a:prstGeom>
            <a:solidFill>
              <a:srgbClr val="8A96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70F198-1CBD-4BB2-A10A-B56BCCCD2022}"/>
                </a:ext>
              </a:extLst>
            </p:cNvPr>
            <p:cNvSpPr txBox="1"/>
            <p:nvPr/>
          </p:nvSpPr>
          <p:spPr>
            <a:xfrm>
              <a:off x="7929252" y="4067586"/>
              <a:ext cx="1643155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성향 별 활동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B83A2EB-0E2A-4E55-ADA6-5C726A0274E4}"/>
              </a:ext>
            </a:extLst>
          </p:cNvPr>
          <p:cNvSpPr txBox="1"/>
          <p:nvPr/>
        </p:nvSpPr>
        <p:spPr>
          <a:xfrm>
            <a:off x="548460" y="1895598"/>
            <a:ext cx="1612942" cy="2816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입력정보 받음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C9894A-FCAA-4B7D-84C0-3301E609FCEC}"/>
              </a:ext>
            </a:extLst>
          </p:cNvPr>
          <p:cNvSpPr txBox="1"/>
          <p:nvPr/>
        </p:nvSpPr>
        <p:spPr>
          <a:xfrm>
            <a:off x="3015800" y="1882801"/>
            <a:ext cx="1880643" cy="2816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입력정보를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Model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적용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5F7ECAA-C13D-4748-A1C6-F0FC884297B1}"/>
              </a:ext>
            </a:extLst>
          </p:cNvPr>
          <p:cNvSpPr txBox="1"/>
          <p:nvPr/>
        </p:nvSpPr>
        <p:spPr>
          <a:xfrm>
            <a:off x="5607106" y="1907704"/>
            <a:ext cx="1784464" cy="2816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조건에 맞는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불러옴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EFD589E-C7CB-4A45-B3F4-BBB6349DD8A5}"/>
              </a:ext>
            </a:extLst>
          </p:cNvPr>
          <p:cNvSpPr txBox="1"/>
          <p:nvPr/>
        </p:nvSpPr>
        <p:spPr>
          <a:xfrm>
            <a:off x="7857099" y="1907704"/>
            <a:ext cx="1757212" cy="2816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 된 정보획득 가능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모서리가 둥근 직사각형 33">
            <a:extLst>
              <a:ext uri="{FF2B5EF4-FFF2-40B4-BE49-F238E27FC236}">
                <a16:creationId xmlns:a16="http://schemas.microsoft.com/office/drawing/2014/main" id="{D0ADEF42-21EF-4BB7-886C-990706654911}"/>
              </a:ext>
            </a:extLst>
          </p:cNvPr>
          <p:cNvSpPr/>
          <p:nvPr/>
        </p:nvSpPr>
        <p:spPr>
          <a:xfrm>
            <a:off x="291065" y="4364597"/>
            <a:ext cx="2086203" cy="2039915"/>
          </a:xfrm>
          <a:prstGeom prst="roundRect">
            <a:avLst>
              <a:gd name="adj" fmla="val 13942"/>
            </a:avLst>
          </a:prstGeom>
          <a:noFill/>
          <a:ln w="19050">
            <a:solidFill>
              <a:srgbClr val="8A9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모서리가 둥근 직사각형 33">
            <a:extLst>
              <a:ext uri="{FF2B5EF4-FFF2-40B4-BE49-F238E27FC236}">
                <a16:creationId xmlns:a16="http://schemas.microsoft.com/office/drawing/2014/main" id="{A6FBD392-674E-442A-AFF7-FAA3098ED260}"/>
              </a:ext>
            </a:extLst>
          </p:cNvPr>
          <p:cNvSpPr/>
          <p:nvPr/>
        </p:nvSpPr>
        <p:spPr>
          <a:xfrm>
            <a:off x="291065" y="2241107"/>
            <a:ext cx="2086203" cy="2039915"/>
          </a:xfrm>
          <a:prstGeom prst="roundRect">
            <a:avLst>
              <a:gd name="adj" fmla="val 13942"/>
            </a:avLst>
          </a:prstGeom>
          <a:noFill/>
          <a:ln w="19050">
            <a:solidFill>
              <a:srgbClr val="8A9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9074238-AF36-4963-8267-8D372D4121EB}"/>
              </a:ext>
            </a:extLst>
          </p:cNvPr>
          <p:cNvGrpSpPr/>
          <p:nvPr/>
        </p:nvGrpSpPr>
        <p:grpSpPr>
          <a:xfrm>
            <a:off x="2453192" y="3220980"/>
            <a:ext cx="268803" cy="80142"/>
            <a:chOff x="2868110" y="3682678"/>
            <a:chExt cx="268803" cy="80142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832BC246-4146-4411-80C1-D845EDF04528}"/>
                </a:ext>
              </a:extLst>
            </p:cNvPr>
            <p:cNvCxnSpPr>
              <a:cxnSpLocks/>
            </p:cNvCxnSpPr>
            <p:nvPr/>
          </p:nvCxnSpPr>
          <p:spPr>
            <a:xfrm>
              <a:off x="2868110" y="3762820"/>
              <a:ext cx="268803" cy="0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8AC5A1A-308A-4084-8D59-B606FA25252F}"/>
                </a:ext>
              </a:extLst>
            </p:cNvPr>
            <p:cNvCxnSpPr>
              <a:cxnSpLocks/>
            </p:cNvCxnSpPr>
            <p:nvPr/>
          </p:nvCxnSpPr>
          <p:spPr>
            <a:xfrm>
              <a:off x="3047768" y="3682678"/>
              <a:ext cx="89144" cy="78265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57F6557-D0D8-49C0-A3C8-4F8648C7588F}"/>
              </a:ext>
            </a:extLst>
          </p:cNvPr>
          <p:cNvGrpSpPr/>
          <p:nvPr/>
        </p:nvGrpSpPr>
        <p:grpSpPr>
          <a:xfrm>
            <a:off x="2453192" y="5341053"/>
            <a:ext cx="268803" cy="80142"/>
            <a:chOff x="2868110" y="3682678"/>
            <a:chExt cx="268803" cy="80142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181FEDA6-37B8-455F-B6F8-CB40A945EB11}"/>
                </a:ext>
              </a:extLst>
            </p:cNvPr>
            <p:cNvCxnSpPr>
              <a:cxnSpLocks/>
            </p:cNvCxnSpPr>
            <p:nvPr/>
          </p:nvCxnSpPr>
          <p:spPr>
            <a:xfrm>
              <a:off x="2868110" y="3762820"/>
              <a:ext cx="268803" cy="0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ACD4D8F4-CF8C-412B-B535-072BD0CB777D}"/>
                </a:ext>
              </a:extLst>
            </p:cNvPr>
            <p:cNvCxnSpPr>
              <a:cxnSpLocks/>
            </p:cNvCxnSpPr>
            <p:nvPr/>
          </p:nvCxnSpPr>
          <p:spPr>
            <a:xfrm>
              <a:off x="3047768" y="3682678"/>
              <a:ext cx="89144" cy="78265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4118330-CAF5-48D3-8A6A-7A0858535C0D}"/>
              </a:ext>
            </a:extLst>
          </p:cNvPr>
          <p:cNvGrpSpPr/>
          <p:nvPr/>
        </p:nvGrpSpPr>
        <p:grpSpPr>
          <a:xfrm>
            <a:off x="7593186" y="3080648"/>
            <a:ext cx="268803" cy="80142"/>
            <a:chOff x="6725641" y="3682678"/>
            <a:chExt cx="268803" cy="80142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B1E28F0-1F78-434F-A3D3-2638F2577C7A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1519D84-0DFF-489B-86CC-5E4F05353B1F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D7099FC-55D7-4D73-9893-D5D8E00A471A}"/>
              </a:ext>
            </a:extLst>
          </p:cNvPr>
          <p:cNvGrpSpPr/>
          <p:nvPr/>
        </p:nvGrpSpPr>
        <p:grpSpPr>
          <a:xfrm>
            <a:off x="7593186" y="5254300"/>
            <a:ext cx="268803" cy="80142"/>
            <a:chOff x="6725641" y="3682678"/>
            <a:chExt cx="268803" cy="80142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A12C411-010B-447B-A5A9-DC3E87B7899A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BEFEEA9E-2804-4347-BF4B-1447133599C6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D66B06B-DAC4-41CA-8BC5-F53FF173B67D}"/>
              </a:ext>
            </a:extLst>
          </p:cNvPr>
          <p:cNvGrpSpPr/>
          <p:nvPr/>
        </p:nvGrpSpPr>
        <p:grpSpPr>
          <a:xfrm>
            <a:off x="5127972" y="3099305"/>
            <a:ext cx="268803" cy="80142"/>
            <a:chOff x="6725641" y="3682678"/>
            <a:chExt cx="268803" cy="80142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16462DA-C347-491B-90FD-64D99946D4E6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B24EE51-DD1E-4D90-91B7-D5D188F39116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A2B0D7C-112A-44E7-AE08-821E558CD27E}"/>
              </a:ext>
            </a:extLst>
          </p:cNvPr>
          <p:cNvGrpSpPr/>
          <p:nvPr/>
        </p:nvGrpSpPr>
        <p:grpSpPr>
          <a:xfrm>
            <a:off x="5127972" y="5300982"/>
            <a:ext cx="268803" cy="80142"/>
            <a:chOff x="6725641" y="3682678"/>
            <a:chExt cx="268803" cy="80142"/>
          </a:xfrm>
        </p:grpSpPr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F150CDA-CC52-4D7F-BC74-8211CBE5D3D0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90B6346-AD2F-44CA-A0D0-89B8B0684653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Slide Number Placeholder 5">
            <a:extLst>
              <a:ext uri="{FF2B5EF4-FFF2-40B4-BE49-F238E27FC236}">
                <a16:creationId xmlns:a16="http://schemas.microsoft.com/office/drawing/2014/main" id="{BDBF7013-EC94-42AF-A415-EBB842C9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6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0D70C369-B49E-47FA-8113-882F97ED5F39}"/>
              </a:ext>
            </a:extLst>
          </p:cNvPr>
          <p:cNvSpPr/>
          <p:nvPr/>
        </p:nvSpPr>
        <p:spPr>
          <a:xfrm>
            <a:off x="557899" y="1405103"/>
            <a:ext cx="3002424" cy="143782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9B49CC-4F34-4DF9-95BE-7B572DA8ACA8}"/>
              </a:ext>
            </a:extLst>
          </p:cNvPr>
          <p:cNvSpPr/>
          <p:nvPr/>
        </p:nvSpPr>
        <p:spPr>
          <a:xfrm>
            <a:off x="557899" y="3447691"/>
            <a:ext cx="1493323" cy="143782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8F48B43-1EF4-455D-A195-C34285D345AC}"/>
              </a:ext>
            </a:extLst>
          </p:cNvPr>
          <p:cNvSpPr/>
          <p:nvPr/>
        </p:nvSpPr>
        <p:spPr>
          <a:xfrm>
            <a:off x="7453180" y="4190396"/>
            <a:ext cx="1938546" cy="134579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DD8EB0C-B945-44A8-909D-3FB7AB1D9D35}"/>
              </a:ext>
            </a:extLst>
          </p:cNvPr>
          <p:cNvSpPr txBox="1"/>
          <p:nvPr/>
        </p:nvSpPr>
        <p:spPr>
          <a:xfrm>
            <a:off x="7355753" y="4136103"/>
            <a:ext cx="21946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가중치에 사용 </a:t>
            </a:r>
            <a:r>
              <a:rPr lang="en-US" altLang="ko-KR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테마 분류 모델 </a:t>
            </a:r>
            <a:r>
              <a:rPr lang="en-US" altLang="ko-KR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A35FE8-AA3F-45D5-B5D4-9FADF48FE29D}"/>
              </a:ext>
            </a:extLst>
          </p:cNvPr>
          <p:cNvSpPr/>
          <p:nvPr/>
        </p:nvSpPr>
        <p:spPr>
          <a:xfrm>
            <a:off x="5149703" y="6315576"/>
            <a:ext cx="901366" cy="134579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336DEB2-E3DE-4712-B8EC-48A33D192D0E}"/>
              </a:ext>
            </a:extLst>
          </p:cNvPr>
          <p:cNvSpPr/>
          <p:nvPr/>
        </p:nvSpPr>
        <p:spPr>
          <a:xfrm>
            <a:off x="5149703" y="6493703"/>
            <a:ext cx="2460582" cy="134579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599DB-9D01-4648-8954-5382F6430C9B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5D7C6E-4A0A-408F-BB78-22B9A1A2AA54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BBE53-1DFA-42E3-AC40-32575FD98EC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77379C3-EA9C-4DD8-96FA-993022D01E16}"/>
              </a:ext>
            </a:extLst>
          </p:cNvPr>
          <p:cNvSpPr/>
          <p:nvPr/>
        </p:nvSpPr>
        <p:spPr>
          <a:xfrm>
            <a:off x="557900" y="2270068"/>
            <a:ext cx="2201081" cy="694762"/>
          </a:xfrm>
          <a:prstGeom prst="rect">
            <a:avLst/>
          </a:prstGeom>
          <a:solidFill>
            <a:srgbClr val="66738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1CE5DA1-56CE-48B5-9775-50FB28B791C1}"/>
              </a:ext>
            </a:extLst>
          </p:cNvPr>
          <p:cNvSpPr/>
          <p:nvPr/>
        </p:nvSpPr>
        <p:spPr>
          <a:xfrm>
            <a:off x="3237234" y="2270068"/>
            <a:ext cx="2198208" cy="694762"/>
          </a:xfrm>
          <a:prstGeom prst="rect">
            <a:avLst/>
          </a:prstGeom>
          <a:solidFill>
            <a:srgbClr val="8A96A4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318CD4E-EFB8-4848-A1A4-4B371108EA41}"/>
              </a:ext>
            </a:extLst>
          </p:cNvPr>
          <p:cNvSpPr/>
          <p:nvPr/>
        </p:nvSpPr>
        <p:spPr>
          <a:xfrm>
            <a:off x="5910822" y="2270068"/>
            <a:ext cx="3437276" cy="694762"/>
          </a:xfrm>
          <a:prstGeom prst="rect">
            <a:avLst/>
          </a:prstGeom>
          <a:solidFill>
            <a:srgbClr val="D5B18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F1AF0F1-3418-4876-8068-E3FB44DCDBF5}"/>
              </a:ext>
            </a:extLst>
          </p:cNvPr>
          <p:cNvSpPr/>
          <p:nvPr/>
        </p:nvSpPr>
        <p:spPr>
          <a:xfrm>
            <a:off x="557899" y="2017438"/>
            <a:ext cx="2201082" cy="369781"/>
          </a:xfrm>
          <a:prstGeom prst="roundRect">
            <a:avLst>
              <a:gd name="adj" fmla="val 50000"/>
            </a:avLst>
          </a:prstGeom>
          <a:solidFill>
            <a:srgbClr val="66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109A4F6-2B65-4445-A668-8EC06C1E5FB0}"/>
              </a:ext>
            </a:extLst>
          </p:cNvPr>
          <p:cNvSpPr/>
          <p:nvPr/>
        </p:nvSpPr>
        <p:spPr>
          <a:xfrm>
            <a:off x="3234360" y="2037626"/>
            <a:ext cx="2201082" cy="364743"/>
          </a:xfrm>
          <a:prstGeom prst="roundRect">
            <a:avLst>
              <a:gd name="adj" fmla="val 50000"/>
            </a:avLst>
          </a:prstGeom>
          <a:solidFill>
            <a:srgbClr val="8A9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2720282-AD5C-4596-B155-E52CC5833D53}"/>
              </a:ext>
            </a:extLst>
          </p:cNvPr>
          <p:cNvSpPr/>
          <p:nvPr/>
        </p:nvSpPr>
        <p:spPr>
          <a:xfrm>
            <a:off x="5910822" y="2017438"/>
            <a:ext cx="3437280" cy="384931"/>
          </a:xfrm>
          <a:prstGeom prst="roundRect">
            <a:avLst>
              <a:gd name="adj" fmla="val 50000"/>
            </a:avLst>
          </a:prstGeom>
          <a:solidFill>
            <a:srgbClr val="D5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rgbClr val="D5B18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1A0050-EC41-4C7E-98DD-A53D56540F5C}"/>
              </a:ext>
            </a:extLst>
          </p:cNvPr>
          <p:cNvSpPr txBox="1"/>
          <p:nvPr/>
        </p:nvSpPr>
        <p:spPr>
          <a:xfrm>
            <a:off x="1204452" y="2060912"/>
            <a:ext cx="89800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가중치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B727119-39CC-4E53-8678-8828D21EEAA7}"/>
              </a:ext>
            </a:extLst>
          </p:cNvPr>
          <p:cNvSpPr txBox="1"/>
          <p:nvPr/>
        </p:nvSpPr>
        <p:spPr>
          <a:xfrm>
            <a:off x="3885905" y="2060912"/>
            <a:ext cx="89800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가중치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36AE77-59C5-4C5A-8039-03D6D3DF2FD2}"/>
              </a:ext>
            </a:extLst>
          </p:cNvPr>
          <p:cNvSpPr txBox="1"/>
          <p:nvPr/>
        </p:nvSpPr>
        <p:spPr>
          <a:xfrm>
            <a:off x="6347706" y="2060912"/>
            <a:ext cx="256352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+ 2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차가중치로 도출한 점수의 합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75ED02-6084-46CA-846D-805E35EB3A57}"/>
              </a:ext>
            </a:extLst>
          </p:cNvPr>
          <p:cNvSpPr txBox="1"/>
          <p:nvPr/>
        </p:nvSpPr>
        <p:spPr>
          <a:xfrm>
            <a:off x="2837012" y="2433423"/>
            <a:ext cx="319318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77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B4D964E-2CF2-491A-9378-0C2B6B6A52F9}"/>
              </a:ext>
            </a:extLst>
          </p:cNvPr>
          <p:cNvSpPr txBox="1"/>
          <p:nvPr/>
        </p:nvSpPr>
        <p:spPr>
          <a:xfrm>
            <a:off x="900865" y="2431404"/>
            <a:ext cx="1515158" cy="48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SNS(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유튜브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활용한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77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테마 분류 모델 생성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77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CD7C8F7-B747-4EB2-A568-73997F160E7F}"/>
              </a:ext>
            </a:extLst>
          </p:cNvPr>
          <p:cNvSpPr txBox="1"/>
          <p:nvPr/>
        </p:nvSpPr>
        <p:spPr>
          <a:xfrm>
            <a:off x="457635" y="1319039"/>
            <a:ext cx="3225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선호도에 따른 점수기반 여행지 도출과정</a:t>
            </a:r>
            <a:endParaRPr lang="en-US" sz="12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E12BA-A5D7-4F90-9A1D-207890C3142B}"/>
              </a:ext>
            </a:extLst>
          </p:cNvPr>
          <p:cNvSpPr txBox="1"/>
          <p:nvPr/>
        </p:nvSpPr>
        <p:spPr>
          <a:xfrm>
            <a:off x="3234359" y="2431404"/>
            <a:ext cx="2198207" cy="48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Vision API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활용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관광지 이미지 라벨 생성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77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8AE63DB-0CAA-4DFE-805F-5141F840922A}"/>
              </a:ext>
            </a:extLst>
          </p:cNvPr>
          <p:cNvSpPr txBox="1"/>
          <p:nvPr/>
        </p:nvSpPr>
        <p:spPr>
          <a:xfrm>
            <a:off x="5907945" y="2431404"/>
            <a:ext cx="3440154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여행지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연결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위치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필터링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 여행지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tag,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라벨링에 가중치 별 점수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집계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77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08D0219-7568-42E5-A8FB-0C785B51D990}"/>
              </a:ext>
            </a:extLst>
          </p:cNvPr>
          <p:cNvGrpSpPr/>
          <p:nvPr/>
        </p:nvGrpSpPr>
        <p:grpSpPr>
          <a:xfrm>
            <a:off x="5538730" y="2569501"/>
            <a:ext cx="268803" cy="80142"/>
            <a:chOff x="6725641" y="3682678"/>
            <a:chExt cx="268803" cy="80142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45751E78-825D-49C7-9AB6-BBFA6BE662D7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6AE89477-59EE-400B-8615-2AFF89A497C8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14EBCC73-51AF-4C12-A2BD-30BD38B0DB07}"/>
              </a:ext>
            </a:extLst>
          </p:cNvPr>
          <p:cNvSpPr txBox="1"/>
          <p:nvPr/>
        </p:nvSpPr>
        <p:spPr>
          <a:xfrm>
            <a:off x="1323257" y="1748453"/>
            <a:ext cx="670376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Depth1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BF0E47-4B10-4D49-BC36-300DFC3F0560}"/>
              </a:ext>
            </a:extLst>
          </p:cNvPr>
          <p:cNvSpPr txBox="1"/>
          <p:nvPr/>
        </p:nvSpPr>
        <p:spPr>
          <a:xfrm>
            <a:off x="4069864" y="1748453"/>
            <a:ext cx="670376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Depth2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8EDA08-2E34-4462-8C38-5DAE398C30E8}"/>
              </a:ext>
            </a:extLst>
          </p:cNvPr>
          <p:cNvSpPr txBox="1"/>
          <p:nvPr/>
        </p:nvSpPr>
        <p:spPr>
          <a:xfrm>
            <a:off x="7294272" y="1748453"/>
            <a:ext cx="670376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Depth3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FEFDDE0-9ECF-419D-9E14-C1989CDBB0F2}"/>
              </a:ext>
            </a:extLst>
          </p:cNvPr>
          <p:cNvSpPr txBox="1"/>
          <p:nvPr/>
        </p:nvSpPr>
        <p:spPr>
          <a:xfrm>
            <a:off x="457635" y="3363378"/>
            <a:ext cx="165301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관광지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69A9EAF-7295-4DC5-8EC5-F2AE39C14787}"/>
              </a:ext>
            </a:extLst>
          </p:cNvPr>
          <p:cNvSpPr txBox="1"/>
          <p:nvPr/>
        </p:nvSpPr>
        <p:spPr>
          <a:xfrm>
            <a:off x="457635" y="3971208"/>
            <a:ext cx="1702710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관광공사 </a:t>
            </a:r>
            <a:r>
              <a:rPr lang="en-US" altLang="ko-KR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TourAPI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B19B517E-EF7F-4E6B-9BC0-91A7CD54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51" y="4549985"/>
            <a:ext cx="8700165" cy="1539425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D4017D-A140-4C76-AAA4-44AE7A8D7D32}"/>
              </a:ext>
            </a:extLst>
          </p:cNvPr>
          <p:cNvSpPr/>
          <p:nvPr/>
        </p:nvSpPr>
        <p:spPr>
          <a:xfrm>
            <a:off x="557899" y="4489070"/>
            <a:ext cx="8700165" cy="16544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5727EEE-036B-4952-AB42-9227D5F9CA4D}"/>
              </a:ext>
            </a:extLst>
          </p:cNvPr>
          <p:cNvGrpSpPr/>
          <p:nvPr/>
        </p:nvGrpSpPr>
        <p:grpSpPr>
          <a:xfrm>
            <a:off x="2328980" y="6081350"/>
            <a:ext cx="87043" cy="322485"/>
            <a:chOff x="1202263" y="3727868"/>
            <a:chExt cx="59451" cy="220262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F05FF24B-0297-471F-B8B1-BD0B4F417E79}"/>
                </a:ext>
              </a:extLst>
            </p:cNvPr>
            <p:cNvSpPr/>
            <p:nvPr/>
          </p:nvSpPr>
          <p:spPr>
            <a:xfrm>
              <a:off x="1202263" y="3887266"/>
              <a:ext cx="59451" cy="60864"/>
            </a:xfrm>
            <a:prstGeom prst="ellipse">
              <a:avLst/>
            </a:prstGeom>
            <a:solidFill>
              <a:srgbClr val="667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EC3114F3-4BF2-46D5-8E38-54A15E2BFCBB}"/>
                </a:ext>
              </a:extLst>
            </p:cNvPr>
            <p:cNvCxnSpPr>
              <a:cxnSpLocks/>
            </p:cNvCxnSpPr>
            <p:nvPr/>
          </p:nvCxnSpPr>
          <p:spPr>
            <a:xfrm>
              <a:off x="1232932" y="3727868"/>
              <a:ext cx="0" cy="162021"/>
            </a:xfrm>
            <a:prstGeom prst="line">
              <a:avLst/>
            </a:prstGeom>
            <a:ln>
              <a:solidFill>
                <a:srgbClr val="66738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6E1FA33-4F61-4280-AB87-E6CDECC4BA9A}"/>
              </a:ext>
            </a:extLst>
          </p:cNvPr>
          <p:cNvSpPr txBox="1"/>
          <p:nvPr/>
        </p:nvSpPr>
        <p:spPr>
          <a:xfrm>
            <a:off x="2384884" y="6256332"/>
            <a:ext cx="25230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 </a:t>
            </a:r>
            <a:r>
              <a:rPr lang="en-US" altLang="ko-KR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5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위치로 부터 거리 측정 후 필터링</a:t>
            </a:r>
            <a:endParaRPr lang="en-US" sz="105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666FF6-F059-4C40-AB30-D91D182A1492}"/>
              </a:ext>
            </a:extLst>
          </p:cNvPr>
          <p:cNvGrpSpPr/>
          <p:nvPr/>
        </p:nvGrpSpPr>
        <p:grpSpPr>
          <a:xfrm>
            <a:off x="4999926" y="6067891"/>
            <a:ext cx="87043" cy="322485"/>
            <a:chOff x="1203564" y="3727868"/>
            <a:chExt cx="59451" cy="220262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FA7A9D81-B5BF-4F76-B2E9-022222BF072C}"/>
                </a:ext>
              </a:extLst>
            </p:cNvPr>
            <p:cNvSpPr/>
            <p:nvPr/>
          </p:nvSpPr>
          <p:spPr>
            <a:xfrm>
              <a:off x="1203564" y="3887266"/>
              <a:ext cx="59451" cy="60864"/>
            </a:xfrm>
            <a:prstGeom prst="ellipse">
              <a:avLst/>
            </a:prstGeom>
            <a:solidFill>
              <a:srgbClr val="8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44BB0C1E-8F27-486F-8A40-61C10256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232932" y="3727868"/>
              <a:ext cx="0" cy="162021"/>
            </a:xfrm>
            <a:prstGeom prst="line">
              <a:avLst/>
            </a:prstGeom>
            <a:ln>
              <a:solidFill>
                <a:srgbClr val="8A96A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CDBF1FE8-7CDE-4169-B7BF-D2A00723DB83}"/>
              </a:ext>
            </a:extLst>
          </p:cNvPr>
          <p:cNvSpPr txBox="1"/>
          <p:nvPr/>
        </p:nvSpPr>
        <p:spPr>
          <a:xfrm>
            <a:off x="5062660" y="6256332"/>
            <a:ext cx="27326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가중치 사용 </a:t>
            </a:r>
            <a:endParaRPr lang="en-US" altLang="ko-KR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Vision </a:t>
            </a: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분석 </a:t>
            </a:r>
            <a:r>
              <a:rPr lang="en-US" altLang="ko-KR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labeling</a:t>
            </a: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에 사용</a:t>
            </a:r>
            <a:endParaRPr lang="en-US" sz="105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911AC-5067-49EA-AB46-C8CF7FF1B977}"/>
              </a:ext>
            </a:extLst>
          </p:cNvPr>
          <p:cNvSpPr txBox="1"/>
          <p:nvPr/>
        </p:nvSpPr>
        <p:spPr>
          <a:xfrm>
            <a:off x="457635" y="3723499"/>
            <a:ext cx="2621230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야외 관광지 위주 국내관광지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E755B4FE-B049-4560-B540-B76480A5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24</a:t>
            </a:fld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89AB8B6-2A0B-4127-AE4E-9D55155944C7}"/>
              </a:ext>
            </a:extLst>
          </p:cNvPr>
          <p:cNvSpPr/>
          <p:nvPr/>
        </p:nvSpPr>
        <p:spPr>
          <a:xfrm>
            <a:off x="7368566" y="4494764"/>
            <a:ext cx="1938546" cy="134579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9774CE-EE46-41EF-A1B8-D277D13E0E11}"/>
              </a:ext>
            </a:extLst>
          </p:cNvPr>
          <p:cNvCxnSpPr>
            <a:cxnSpLocks/>
          </p:cNvCxnSpPr>
          <p:nvPr/>
        </p:nvCxnSpPr>
        <p:spPr>
          <a:xfrm flipV="1">
            <a:off x="5149703" y="3490986"/>
            <a:ext cx="0" cy="1013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B4DEF8-38A7-4DE4-80D2-2E8160DD9A9E}"/>
              </a:ext>
            </a:extLst>
          </p:cNvPr>
          <p:cNvGrpSpPr/>
          <p:nvPr/>
        </p:nvGrpSpPr>
        <p:grpSpPr>
          <a:xfrm>
            <a:off x="5105147" y="2905993"/>
            <a:ext cx="2239990" cy="1642158"/>
            <a:chOff x="5105147" y="2905993"/>
            <a:chExt cx="2239990" cy="1642158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0E905ED5-0FEB-47BC-90BB-8DFDA75B2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2893" y="3490986"/>
              <a:ext cx="0" cy="10133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8DBFAED-218D-47AA-9EB0-108D9DE7CF36}"/>
                </a:ext>
              </a:extLst>
            </p:cNvPr>
            <p:cNvCxnSpPr>
              <a:cxnSpLocks/>
            </p:cNvCxnSpPr>
            <p:nvPr/>
          </p:nvCxnSpPr>
          <p:spPr>
            <a:xfrm>
              <a:off x="5149703" y="3511111"/>
              <a:ext cx="214195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6933CC8-243F-44FC-A7DC-55C32C1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9703" y="2964830"/>
              <a:ext cx="0" cy="5462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796C698-58A9-4FDF-A777-B4F643D2B645}"/>
                </a:ext>
              </a:extLst>
            </p:cNvPr>
            <p:cNvSpPr/>
            <p:nvPr/>
          </p:nvSpPr>
          <p:spPr>
            <a:xfrm rot="15978662">
              <a:off x="7252708" y="4434059"/>
              <a:ext cx="95747" cy="89111"/>
            </a:xfrm>
            <a:prstGeom prst="ellipse">
              <a:avLst/>
            </a:prstGeom>
            <a:solidFill>
              <a:srgbClr val="8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C9B1D7C-F32E-44AC-8F48-59B7244019D3}"/>
                </a:ext>
              </a:extLst>
            </p:cNvPr>
            <p:cNvSpPr/>
            <p:nvPr/>
          </p:nvSpPr>
          <p:spPr>
            <a:xfrm rot="15978662">
              <a:off x="5111557" y="2909311"/>
              <a:ext cx="95747" cy="89111"/>
            </a:xfrm>
            <a:prstGeom prst="ellipse">
              <a:avLst/>
            </a:prstGeom>
            <a:solidFill>
              <a:srgbClr val="8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BF003DF-8F12-4C58-A862-7D62284A7C02}"/>
                </a:ext>
              </a:extLst>
            </p:cNvPr>
            <p:cNvSpPr/>
            <p:nvPr/>
          </p:nvSpPr>
          <p:spPr>
            <a:xfrm rot="15978662">
              <a:off x="5101829" y="4455722"/>
              <a:ext cx="95747" cy="89111"/>
            </a:xfrm>
            <a:prstGeom prst="ellipse">
              <a:avLst/>
            </a:prstGeom>
            <a:solidFill>
              <a:srgbClr val="8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FF945698-D26F-49ED-8E72-D8369CAD30F0}"/>
              </a:ext>
            </a:extLst>
          </p:cNvPr>
          <p:cNvSpPr txBox="1"/>
          <p:nvPr/>
        </p:nvSpPr>
        <p:spPr>
          <a:xfrm>
            <a:off x="3380295" y="3708951"/>
            <a:ext cx="2752677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개수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0000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관광지 정보 보유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5486050-5B7D-4EED-85AC-7906D86B6697}"/>
              </a:ext>
            </a:extLst>
          </p:cNvPr>
          <p:cNvSpPr txBox="1"/>
          <p:nvPr/>
        </p:nvSpPr>
        <p:spPr>
          <a:xfrm>
            <a:off x="3380295" y="3987489"/>
            <a:ext cx="1067921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현황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8440262-7590-4764-89EC-80E42F2B433A}"/>
              </a:ext>
            </a:extLst>
          </p:cNvPr>
          <p:cNvSpPr txBox="1"/>
          <p:nvPr/>
        </p:nvSpPr>
        <p:spPr>
          <a:xfrm>
            <a:off x="4411025" y="3987489"/>
            <a:ext cx="2683748" cy="278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관광지 이름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 정보 포함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DC1546C-6DE2-41E4-92E6-9B7CF31DDC7F}"/>
              </a:ext>
            </a:extLst>
          </p:cNvPr>
          <p:cNvSpPr/>
          <p:nvPr/>
        </p:nvSpPr>
        <p:spPr>
          <a:xfrm>
            <a:off x="1151182" y="973623"/>
            <a:ext cx="2017246" cy="97034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8BE5BE-3D5E-491A-A892-AD5B5B766EB4}"/>
              </a:ext>
            </a:extLst>
          </p:cNvPr>
          <p:cNvSpPr txBox="1"/>
          <p:nvPr/>
        </p:nvSpPr>
        <p:spPr>
          <a:xfrm>
            <a:off x="264561" y="849616"/>
            <a:ext cx="3182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추가 분석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점수기반 여행지 추천</a:t>
            </a:r>
            <a:endParaRPr lang="en-US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22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BEA8E6-7C01-48AA-B198-4E6AF004EA70}"/>
              </a:ext>
            </a:extLst>
          </p:cNvPr>
          <p:cNvSpPr/>
          <p:nvPr/>
        </p:nvSpPr>
        <p:spPr>
          <a:xfrm>
            <a:off x="1151182" y="973623"/>
            <a:ext cx="2017246" cy="97034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C2F6F2-E5A5-48E5-8850-AA08D7DE8447}"/>
              </a:ext>
            </a:extLst>
          </p:cNvPr>
          <p:cNvSpPr/>
          <p:nvPr/>
        </p:nvSpPr>
        <p:spPr>
          <a:xfrm>
            <a:off x="305225" y="1746892"/>
            <a:ext cx="2060988" cy="310040"/>
          </a:xfrm>
          <a:prstGeom prst="rect">
            <a:avLst/>
          </a:prstGeom>
          <a:solidFill>
            <a:srgbClr val="313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EBEE3A3-28EB-496B-BA67-0443C1327FBE}"/>
              </a:ext>
            </a:extLst>
          </p:cNvPr>
          <p:cNvSpPr/>
          <p:nvPr/>
        </p:nvSpPr>
        <p:spPr>
          <a:xfrm>
            <a:off x="4265471" y="1746892"/>
            <a:ext cx="1914307" cy="310029"/>
          </a:xfrm>
          <a:prstGeom prst="rect">
            <a:avLst/>
          </a:prstGeom>
          <a:solidFill>
            <a:srgbClr val="66738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AF2230-7A53-4AB0-AC64-16FD9513255F}"/>
              </a:ext>
            </a:extLst>
          </p:cNvPr>
          <p:cNvSpPr/>
          <p:nvPr/>
        </p:nvSpPr>
        <p:spPr>
          <a:xfrm>
            <a:off x="258589" y="4154254"/>
            <a:ext cx="1537600" cy="291929"/>
          </a:xfrm>
          <a:prstGeom prst="rect">
            <a:avLst/>
          </a:prstGeom>
          <a:solidFill>
            <a:srgbClr val="8A96A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513E0-58C5-4A4C-A499-07FEFD7A9D01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5C8524-BB8A-466C-A3F5-E120D85DF85A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D2A053-4A75-42CA-8359-4DF239A91026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47238-8247-493A-9355-AF95BDA104DE}"/>
              </a:ext>
            </a:extLst>
          </p:cNvPr>
          <p:cNvSpPr txBox="1"/>
          <p:nvPr/>
        </p:nvSpPr>
        <p:spPr>
          <a:xfrm>
            <a:off x="264561" y="849616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추가 분석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테마분류 모델 생성</a:t>
            </a:r>
            <a:endParaRPr lang="en-US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D4E1B0-61FD-42D9-855D-8A86F30DCC8A}"/>
              </a:ext>
            </a:extLst>
          </p:cNvPr>
          <p:cNvSpPr txBox="1"/>
          <p:nvPr/>
        </p:nvSpPr>
        <p:spPr>
          <a:xfrm>
            <a:off x="226259" y="2185576"/>
            <a:ext cx="2737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YOUTUBE ‘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키워드 검색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&amp;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크롤링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9CF1B-417D-4787-928E-9A93BE40B224}"/>
              </a:ext>
            </a:extLst>
          </p:cNvPr>
          <p:cNvSpPr txBox="1"/>
          <p:nvPr/>
        </p:nvSpPr>
        <p:spPr>
          <a:xfrm>
            <a:off x="226259" y="2476269"/>
            <a:ext cx="3288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4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개의 라벨로 구성된 약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3000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개의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dataset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구성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5CE471-B8B1-4BFD-A90D-DFE5EC89947E}"/>
              </a:ext>
            </a:extLst>
          </p:cNvPr>
          <p:cNvSpPr txBox="1"/>
          <p:nvPr/>
        </p:nvSpPr>
        <p:spPr>
          <a:xfrm>
            <a:off x="4339461" y="4516960"/>
            <a:ext cx="2438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Data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분포도 확인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문장 길이조정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04CEB8-7F86-42A2-ABA2-EA2CA9F0775E}"/>
              </a:ext>
            </a:extLst>
          </p:cNvPr>
          <p:cNvSpPr txBox="1"/>
          <p:nvPr/>
        </p:nvSpPr>
        <p:spPr>
          <a:xfrm>
            <a:off x="7183055" y="4521908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label-encoding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AA03BC3-F433-4EF3-A68E-0C4926D8E209}"/>
              </a:ext>
            </a:extLst>
          </p:cNvPr>
          <p:cNvCxnSpPr>
            <a:cxnSpLocks/>
          </p:cNvCxnSpPr>
          <p:nvPr/>
        </p:nvCxnSpPr>
        <p:spPr>
          <a:xfrm>
            <a:off x="320344" y="2074760"/>
            <a:ext cx="2095678" cy="0"/>
          </a:xfrm>
          <a:prstGeom prst="line">
            <a:avLst/>
          </a:prstGeom>
          <a:ln w="15875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11FAD26-C662-4DD5-9E00-ED6BB835A5BE}"/>
              </a:ext>
            </a:extLst>
          </p:cNvPr>
          <p:cNvSpPr txBox="1"/>
          <p:nvPr/>
        </p:nvSpPr>
        <p:spPr>
          <a:xfrm>
            <a:off x="264561" y="1750097"/>
            <a:ext cx="1773242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SNS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E94565-DDAB-45F5-AF1A-445BB2686E3A}"/>
              </a:ext>
            </a:extLst>
          </p:cNvPr>
          <p:cNvCxnSpPr>
            <a:cxnSpLocks/>
          </p:cNvCxnSpPr>
          <p:nvPr/>
        </p:nvCxnSpPr>
        <p:spPr>
          <a:xfrm>
            <a:off x="4320614" y="2074760"/>
            <a:ext cx="2574982" cy="0"/>
          </a:xfrm>
          <a:prstGeom prst="line">
            <a:avLst/>
          </a:prstGeom>
          <a:ln w="15875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4364C08-3718-4C39-8C0C-8A651E47C86F}"/>
              </a:ext>
            </a:extLst>
          </p:cNvPr>
          <p:cNvSpPr txBox="1"/>
          <p:nvPr/>
        </p:nvSpPr>
        <p:spPr>
          <a:xfrm>
            <a:off x="4242181" y="1750097"/>
            <a:ext cx="1888659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dataset </a:t>
            </a:r>
            <a:r>
              <a: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5B8F71D-A60F-49D7-AF02-C074E67FA5CC}"/>
              </a:ext>
            </a:extLst>
          </p:cNvPr>
          <p:cNvCxnSpPr>
            <a:cxnSpLocks/>
          </p:cNvCxnSpPr>
          <p:nvPr/>
        </p:nvCxnSpPr>
        <p:spPr>
          <a:xfrm>
            <a:off x="270535" y="4478917"/>
            <a:ext cx="2095678" cy="0"/>
          </a:xfrm>
          <a:prstGeom prst="line">
            <a:avLst/>
          </a:prstGeom>
          <a:ln w="15875">
            <a:solidFill>
              <a:srgbClr val="8A9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37F1BAE-4594-47D4-AAEB-CC737E064622}"/>
              </a:ext>
            </a:extLst>
          </p:cNvPr>
          <p:cNvSpPr txBox="1"/>
          <p:nvPr/>
        </p:nvSpPr>
        <p:spPr>
          <a:xfrm>
            <a:off x="226259" y="4144526"/>
            <a:ext cx="1566454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5BDF41-9F0A-48D3-A23B-4C6DB1C0C215}"/>
              </a:ext>
            </a:extLst>
          </p:cNvPr>
          <p:cNvSpPr txBox="1"/>
          <p:nvPr/>
        </p:nvSpPr>
        <p:spPr>
          <a:xfrm>
            <a:off x="226259" y="2766961"/>
            <a:ext cx="2359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라벨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산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바다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문화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레저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체험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A4AC27-A42E-44DD-A02A-03434091C7ED}"/>
              </a:ext>
            </a:extLst>
          </p:cNvPr>
          <p:cNvSpPr txBox="1"/>
          <p:nvPr/>
        </p:nvSpPr>
        <p:spPr>
          <a:xfrm>
            <a:off x="4239236" y="2127208"/>
            <a:ext cx="3533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Train dataset : 2100, Test dataset : 900 (0.7 : 0.3)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 descr="YouTube | Youtube logo, Instagram logo, Youtube logo png">
            <a:extLst>
              <a:ext uri="{FF2B5EF4-FFF2-40B4-BE49-F238E27FC236}">
                <a16:creationId xmlns:a16="http://schemas.microsoft.com/office/drawing/2014/main" id="{5ED79E69-524C-46E2-87BA-2FDDDB1EF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62" y="1643359"/>
            <a:ext cx="513563" cy="51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7F3FC30-16A7-47C8-B47F-304E518D8F64}"/>
              </a:ext>
            </a:extLst>
          </p:cNvPr>
          <p:cNvSpPr txBox="1"/>
          <p:nvPr/>
        </p:nvSpPr>
        <p:spPr>
          <a:xfrm>
            <a:off x="226941" y="4511619"/>
            <a:ext cx="2871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Okt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형태소 분석기로 각각의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data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토큰화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465C302-5080-4EF3-AF44-345B7D13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167" y="2435746"/>
            <a:ext cx="5292923" cy="16108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8432B7-B238-4436-8A51-ECBC5628F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140" y="4825817"/>
            <a:ext cx="2339731" cy="18633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678C825-6623-4498-884A-3C7E1BB33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60" y="4835453"/>
            <a:ext cx="3756355" cy="78081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974DA57-533F-4A34-8DF5-0A70DA163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055" y="4879410"/>
            <a:ext cx="2011297" cy="147371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82577-B409-4918-8739-EC05A7DF4677}"/>
              </a:ext>
            </a:extLst>
          </p:cNvPr>
          <p:cNvGrpSpPr/>
          <p:nvPr/>
        </p:nvGrpSpPr>
        <p:grpSpPr>
          <a:xfrm>
            <a:off x="327888" y="1218958"/>
            <a:ext cx="4392090" cy="290446"/>
            <a:chOff x="4261020" y="881059"/>
            <a:chExt cx="4392090" cy="29044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ED79ED-C933-485B-A38F-4D96BCBE728F}"/>
                </a:ext>
              </a:extLst>
            </p:cNvPr>
            <p:cNvSpPr/>
            <p:nvPr/>
          </p:nvSpPr>
          <p:spPr>
            <a:xfrm>
              <a:off x="4262458" y="904716"/>
              <a:ext cx="4390652" cy="254882"/>
            </a:xfrm>
            <a:prstGeom prst="rect">
              <a:avLst/>
            </a:prstGeom>
            <a:solidFill>
              <a:srgbClr val="969696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EA6A54-84A9-4A0B-815B-D7ABBBEAEBEA}"/>
                </a:ext>
              </a:extLst>
            </p:cNvPr>
            <p:cNvSpPr txBox="1"/>
            <p:nvPr/>
          </p:nvSpPr>
          <p:spPr>
            <a:xfrm>
              <a:off x="5061977" y="881059"/>
              <a:ext cx="3591132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Python /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sklearn.preprocessing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Keras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/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KoNLPy.tag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D9E22BF1-E625-4D45-A88F-12912584930D}"/>
                </a:ext>
              </a:extLst>
            </p:cNvPr>
            <p:cNvSpPr/>
            <p:nvPr/>
          </p:nvSpPr>
          <p:spPr>
            <a:xfrm>
              <a:off x="4261020" y="906361"/>
              <a:ext cx="812047" cy="254879"/>
            </a:xfrm>
            <a:prstGeom prst="homePlate">
              <a:avLst>
                <a:gd name="adj" fmla="val 25326"/>
              </a:avLst>
            </a:prstGeom>
            <a:solidFill>
              <a:srgbClr val="8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0ECF38-6C58-45FC-A501-149FE314B725}"/>
                </a:ext>
              </a:extLst>
            </p:cNvPr>
            <p:cNvSpPr txBox="1"/>
            <p:nvPr/>
          </p:nvSpPr>
          <p:spPr>
            <a:xfrm>
              <a:off x="4283030" y="892967"/>
              <a:ext cx="756938" cy="278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도구</a:t>
              </a:r>
            </a:p>
          </p:txBody>
        </p:sp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F8EE5A9-41EC-47A7-9D52-18741F78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50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B77B35E-5556-4300-8817-BB674353B2CA}"/>
              </a:ext>
            </a:extLst>
          </p:cNvPr>
          <p:cNvGrpSpPr/>
          <p:nvPr/>
        </p:nvGrpSpPr>
        <p:grpSpPr>
          <a:xfrm>
            <a:off x="276458" y="4153803"/>
            <a:ext cx="5730417" cy="2376267"/>
            <a:chOff x="137238" y="4006923"/>
            <a:chExt cx="5732402" cy="23770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1CCE280-EE34-479D-B5F0-DD41A0EBA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82"/>
            <a:stretch/>
          </p:blipFill>
          <p:spPr>
            <a:xfrm>
              <a:off x="137238" y="4006923"/>
              <a:ext cx="5732402" cy="237709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1947CA8-D17C-4066-B5C3-FC143AD71F23}"/>
                </a:ext>
              </a:extLst>
            </p:cNvPr>
            <p:cNvSpPr/>
            <p:nvPr/>
          </p:nvSpPr>
          <p:spPr>
            <a:xfrm>
              <a:off x="3209232" y="6190747"/>
              <a:ext cx="831544" cy="174602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9D16DD-05AF-4122-884C-B5E24ECC0B2B}"/>
              </a:ext>
            </a:extLst>
          </p:cNvPr>
          <p:cNvSpPr/>
          <p:nvPr/>
        </p:nvSpPr>
        <p:spPr>
          <a:xfrm>
            <a:off x="311590" y="1738897"/>
            <a:ext cx="1120820" cy="302057"/>
          </a:xfrm>
          <a:prstGeom prst="rect">
            <a:avLst/>
          </a:prstGeom>
          <a:solidFill>
            <a:srgbClr val="D5B18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0EDA14B-C2DD-4C57-B863-E1B5F91E9DFE}"/>
              </a:ext>
            </a:extLst>
          </p:cNvPr>
          <p:cNvSpPr/>
          <p:nvPr/>
        </p:nvSpPr>
        <p:spPr>
          <a:xfrm>
            <a:off x="6184749" y="3566149"/>
            <a:ext cx="1328726" cy="302059"/>
          </a:xfrm>
          <a:prstGeom prst="rect">
            <a:avLst/>
          </a:prstGeom>
          <a:solidFill>
            <a:srgbClr val="D5B18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513E0-58C5-4A4C-A499-07FEFD7A9D01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5C8524-BB8A-466C-A3F5-E120D85DF85A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D2A053-4A75-42CA-8359-4DF239A91026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6CAECA-8B4C-4D61-B632-F687B7884F7C}"/>
              </a:ext>
            </a:extLst>
          </p:cNvPr>
          <p:cNvSpPr txBox="1"/>
          <p:nvPr/>
        </p:nvSpPr>
        <p:spPr>
          <a:xfrm>
            <a:off x="2354864" y="1724892"/>
            <a:ext cx="2637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Text Mining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이용하여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Model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구축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C40754-0AE9-4428-81BD-32D76BEBC601}"/>
              </a:ext>
            </a:extLst>
          </p:cNvPr>
          <p:cNvSpPr txBox="1"/>
          <p:nvPr/>
        </p:nvSpPr>
        <p:spPr>
          <a:xfrm>
            <a:off x="2354864" y="2074712"/>
            <a:ext cx="4605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다중 분류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: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LSTM, </a:t>
            </a:r>
            <a:r>
              <a:rPr lang="en-US" altLang="ko-KR" sz="13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softmax</a:t>
            </a:r>
            <a:r>
              <a:rPr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3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categorical_crossentropy</a:t>
            </a:r>
            <a:r>
              <a:rPr lang="en-US" altLang="ko-KR" sz="13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B4CAEC-4456-40C1-8DAA-A8DED8907499}"/>
              </a:ext>
            </a:extLst>
          </p:cNvPr>
          <p:cNvSpPr txBox="1"/>
          <p:nvPr/>
        </p:nvSpPr>
        <p:spPr>
          <a:xfrm>
            <a:off x="2354863" y="2424532"/>
            <a:ext cx="6636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optimizer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 </a:t>
            </a:r>
            <a:r>
              <a:rPr lang="en-US" altLang="ko-KR" sz="1400" b="1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adam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Momentum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AdaGrad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섞은 기법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기울기 업데이트가 빠름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FC5290D-EB8D-4B66-8889-1D094019ABF7}"/>
              </a:ext>
            </a:extLst>
          </p:cNvPr>
          <p:cNvCxnSpPr>
            <a:cxnSpLocks/>
          </p:cNvCxnSpPr>
          <p:nvPr/>
        </p:nvCxnSpPr>
        <p:spPr>
          <a:xfrm>
            <a:off x="326295" y="2074760"/>
            <a:ext cx="1775335" cy="0"/>
          </a:xfrm>
          <a:prstGeom prst="line">
            <a:avLst/>
          </a:prstGeom>
          <a:ln w="15875">
            <a:solidFill>
              <a:srgbClr val="CA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938BF2-5281-4DC9-856C-5EF46295A237}"/>
              </a:ext>
            </a:extLst>
          </p:cNvPr>
          <p:cNvSpPr txBox="1"/>
          <p:nvPr/>
        </p:nvSpPr>
        <p:spPr>
          <a:xfrm>
            <a:off x="300818" y="1720809"/>
            <a:ext cx="1130438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04.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모델구축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AF7D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97D5D5-3A26-42CC-B7DB-E3885528176C}"/>
              </a:ext>
            </a:extLst>
          </p:cNvPr>
          <p:cNvSpPr txBox="1"/>
          <p:nvPr/>
        </p:nvSpPr>
        <p:spPr>
          <a:xfrm>
            <a:off x="3625004" y="6497881"/>
            <a:ext cx="1651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accuracy : 0.9348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1AD9C27-1710-4A77-8C8D-B6F72722838A}"/>
              </a:ext>
            </a:extLst>
          </p:cNvPr>
          <p:cNvCxnSpPr>
            <a:cxnSpLocks/>
          </p:cNvCxnSpPr>
          <p:nvPr/>
        </p:nvCxnSpPr>
        <p:spPr>
          <a:xfrm>
            <a:off x="6173103" y="3902012"/>
            <a:ext cx="1775335" cy="0"/>
          </a:xfrm>
          <a:prstGeom prst="line">
            <a:avLst/>
          </a:prstGeom>
          <a:ln w="15875">
            <a:solidFill>
              <a:srgbClr val="CA9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178A57B-39CA-42C6-839D-1D5D4E1BAA34}"/>
              </a:ext>
            </a:extLst>
          </p:cNvPr>
          <p:cNvSpPr txBox="1"/>
          <p:nvPr/>
        </p:nvSpPr>
        <p:spPr>
          <a:xfrm>
            <a:off x="6161023" y="3548061"/>
            <a:ext cx="1394934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Model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59EA59-FF87-48E9-854D-B1FB00C2B377}"/>
              </a:ext>
            </a:extLst>
          </p:cNvPr>
          <p:cNvSpPr txBox="1"/>
          <p:nvPr/>
        </p:nvSpPr>
        <p:spPr>
          <a:xfrm>
            <a:off x="6125216" y="4052655"/>
            <a:ext cx="2964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문장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나는 아름다운 자연과 낙엽을 보고 싶어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77BEFA-7624-49BC-B1CA-42E8F02A4B84}"/>
              </a:ext>
            </a:extLst>
          </p:cNvPr>
          <p:cNvSpPr txBox="1"/>
          <p:nvPr/>
        </p:nvSpPr>
        <p:spPr>
          <a:xfrm>
            <a:off x="6125216" y="4304257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예측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0 (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산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4B54DD-3CEB-4826-A627-B06D4E2CAD0F}"/>
              </a:ext>
            </a:extLst>
          </p:cNvPr>
          <p:cNvSpPr txBox="1"/>
          <p:nvPr/>
        </p:nvSpPr>
        <p:spPr>
          <a:xfrm>
            <a:off x="6125216" y="4694358"/>
            <a:ext cx="3523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문장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1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박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일로 힐링 하기 좋은 곳으로 캠핑 가고 싶어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88903B-C769-4BEA-B21D-4541029311CE}"/>
              </a:ext>
            </a:extLst>
          </p:cNvPr>
          <p:cNvSpPr txBox="1"/>
          <p:nvPr/>
        </p:nvSpPr>
        <p:spPr>
          <a:xfrm>
            <a:off x="6125216" y="4945960"/>
            <a:ext cx="1253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예측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3 (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레저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F39EB01-208C-4F89-970B-E3A5B0ACEB19}"/>
              </a:ext>
            </a:extLst>
          </p:cNvPr>
          <p:cNvSpPr txBox="1"/>
          <p:nvPr/>
        </p:nvSpPr>
        <p:spPr>
          <a:xfrm>
            <a:off x="6125216" y="5336061"/>
            <a:ext cx="3414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문장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옛날 유네스코 관광지가 있는 곳으로 가고 싶어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76393C-4644-4AC1-916A-4F57911F5519}"/>
              </a:ext>
            </a:extLst>
          </p:cNvPr>
          <p:cNvSpPr txBox="1"/>
          <p:nvPr/>
        </p:nvSpPr>
        <p:spPr>
          <a:xfrm>
            <a:off x="6125216" y="5587663"/>
            <a:ext cx="1253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예측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2 (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문화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9E7FD1E-CAFC-48FF-B88E-45436B339BD8}"/>
              </a:ext>
            </a:extLst>
          </p:cNvPr>
          <p:cNvGrpSpPr/>
          <p:nvPr/>
        </p:nvGrpSpPr>
        <p:grpSpPr>
          <a:xfrm>
            <a:off x="327888" y="1218958"/>
            <a:ext cx="4392090" cy="290446"/>
            <a:chOff x="4261020" y="881059"/>
            <a:chExt cx="4392090" cy="290446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8D5C1F-A09E-4CC6-8637-23E3D9AFFA0A}"/>
                </a:ext>
              </a:extLst>
            </p:cNvPr>
            <p:cNvSpPr/>
            <p:nvPr/>
          </p:nvSpPr>
          <p:spPr>
            <a:xfrm>
              <a:off x="4262458" y="904716"/>
              <a:ext cx="4390652" cy="254882"/>
            </a:xfrm>
            <a:prstGeom prst="rect">
              <a:avLst/>
            </a:prstGeom>
            <a:solidFill>
              <a:srgbClr val="969696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C05210-0182-48C8-BF19-1CAFED135145}"/>
                </a:ext>
              </a:extLst>
            </p:cNvPr>
            <p:cNvSpPr txBox="1"/>
            <p:nvPr/>
          </p:nvSpPr>
          <p:spPr>
            <a:xfrm>
              <a:off x="5061977" y="881059"/>
              <a:ext cx="3591132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Python /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sklearn.preprocessing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Keras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/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KoNLPy.tag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화살표: 오각형 75">
              <a:extLst>
                <a:ext uri="{FF2B5EF4-FFF2-40B4-BE49-F238E27FC236}">
                  <a16:creationId xmlns:a16="http://schemas.microsoft.com/office/drawing/2014/main" id="{A972FA54-7BD2-4A5F-8588-68CC6F972362}"/>
                </a:ext>
              </a:extLst>
            </p:cNvPr>
            <p:cNvSpPr/>
            <p:nvPr/>
          </p:nvSpPr>
          <p:spPr>
            <a:xfrm>
              <a:off x="4261020" y="906361"/>
              <a:ext cx="812047" cy="254879"/>
            </a:xfrm>
            <a:prstGeom prst="homePlate">
              <a:avLst>
                <a:gd name="adj" fmla="val 25326"/>
              </a:avLst>
            </a:prstGeom>
            <a:solidFill>
              <a:srgbClr val="8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FCC9728-38B6-4345-9122-B396A79A9E91}"/>
                </a:ext>
              </a:extLst>
            </p:cNvPr>
            <p:cNvSpPr txBox="1"/>
            <p:nvPr/>
          </p:nvSpPr>
          <p:spPr>
            <a:xfrm>
              <a:off x="4283030" y="892967"/>
              <a:ext cx="756938" cy="278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도구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1EC476CF-DD53-4659-8C05-C2E3B7CC3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13"/>
          <a:stretch/>
        </p:blipFill>
        <p:spPr>
          <a:xfrm>
            <a:off x="242696" y="3016194"/>
            <a:ext cx="5730417" cy="102014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687112-4B4E-4727-85A5-C6D0AA72E3EF}"/>
              </a:ext>
            </a:extLst>
          </p:cNvPr>
          <p:cNvSpPr/>
          <p:nvPr/>
        </p:nvSpPr>
        <p:spPr>
          <a:xfrm>
            <a:off x="1151182" y="973623"/>
            <a:ext cx="2017246" cy="97034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96B875-FA58-441A-8BA4-510CBBFF0A37}"/>
              </a:ext>
            </a:extLst>
          </p:cNvPr>
          <p:cNvSpPr txBox="1"/>
          <p:nvPr/>
        </p:nvSpPr>
        <p:spPr>
          <a:xfrm>
            <a:off x="264561" y="849616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추가 분석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테마분류 모델 생성</a:t>
            </a:r>
            <a:endParaRPr lang="en-US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6C12BB-079E-4345-83D2-EE1FA8F7971A}"/>
              </a:ext>
            </a:extLst>
          </p:cNvPr>
          <p:cNvSpPr txBox="1"/>
          <p:nvPr/>
        </p:nvSpPr>
        <p:spPr>
          <a:xfrm>
            <a:off x="2354864" y="2774352"/>
            <a:ext cx="19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Model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정확도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0.9348%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0E789C00-6537-409A-AA34-6190E14A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199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967D6D-D3CB-467F-B47E-755B5C619A0C}"/>
              </a:ext>
            </a:extLst>
          </p:cNvPr>
          <p:cNvSpPr/>
          <p:nvPr/>
        </p:nvSpPr>
        <p:spPr>
          <a:xfrm>
            <a:off x="280052" y="2252933"/>
            <a:ext cx="2384018" cy="128546"/>
          </a:xfrm>
          <a:prstGeom prst="rect">
            <a:avLst/>
          </a:prstGeom>
          <a:solidFill>
            <a:srgbClr val="CA9C6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83D70-C478-42A3-AB30-F67A21B6F114}"/>
              </a:ext>
            </a:extLst>
          </p:cNvPr>
          <p:cNvSpPr/>
          <p:nvPr/>
        </p:nvSpPr>
        <p:spPr>
          <a:xfrm>
            <a:off x="273187" y="5315318"/>
            <a:ext cx="4582014" cy="742952"/>
          </a:xfrm>
          <a:prstGeom prst="rect">
            <a:avLst/>
          </a:prstGeom>
          <a:solidFill>
            <a:srgbClr val="54535B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29D668-8547-4BEB-92E7-010DE064B98B}"/>
              </a:ext>
            </a:extLst>
          </p:cNvPr>
          <p:cNvSpPr/>
          <p:nvPr/>
        </p:nvSpPr>
        <p:spPr>
          <a:xfrm>
            <a:off x="295928" y="1745202"/>
            <a:ext cx="2060988" cy="310040"/>
          </a:xfrm>
          <a:prstGeom prst="rect">
            <a:avLst/>
          </a:prstGeom>
          <a:solidFill>
            <a:srgbClr val="313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599DB-9D01-4648-8954-5382F6430C9B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5D7C6E-4A0A-408F-BB78-22B9A1A2AA54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BBE53-1DFA-42E3-AC40-32575FD98EC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2357DB-E847-43F5-88B1-73BD22D581D3}"/>
              </a:ext>
            </a:extLst>
          </p:cNvPr>
          <p:cNvSpPr txBox="1"/>
          <p:nvPr/>
        </p:nvSpPr>
        <p:spPr>
          <a:xfrm>
            <a:off x="226259" y="218557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딥러닝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CNN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기법 중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R-CNN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을 이용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2DBD91A-8DFC-4D8B-9757-3F3600CFD4E2}"/>
              </a:ext>
            </a:extLst>
          </p:cNvPr>
          <p:cNvCxnSpPr>
            <a:cxnSpLocks/>
          </p:cNvCxnSpPr>
          <p:nvPr/>
        </p:nvCxnSpPr>
        <p:spPr>
          <a:xfrm>
            <a:off x="320344" y="2074760"/>
            <a:ext cx="2095678" cy="0"/>
          </a:xfrm>
          <a:prstGeom prst="line">
            <a:avLst/>
          </a:prstGeom>
          <a:ln w="15875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ABBFC1E-ADCC-425F-AD87-F8CF85D4CFB8}"/>
              </a:ext>
            </a:extLst>
          </p:cNvPr>
          <p:cNvSpPr txBox="1"/>
          <p:nvPr/>
        </p:nvSpPr>
        <p:spPr>
          <a:xfrm>
            <a:off x="264561" y="1750097"/>
            <a:ext cx="2002471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내 객체 탐지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3" name="그림 52" descr="물, 강, 보트, 녹색이(가) 표시된 사진&#10;&#10;자동 생성된 설명">
            <a:extLst>
              <a:ext uri="{FF2B5EF4-FFF2-40B4-BE49-F238E27FC236}">
                <a16:creationId xmlns:a16="http://schemas.microsoft.com/office/drawing/2014/main" id="{E74EACE6-4719-4696-A567-99BEF4BD9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90" y="3143325"/>
            <a:ext cx="1643288" cy="1095525"/>
          </a:xfrm>
          <a:prstGeom prst="rect">
            <a:avLst/>
          </a:prstGeom>
        </p:spPr>
      </p:pic>
      <p:pic>
        <p:nvPicPr>
          <p:cNvPr id="54" name="그림 53" descr="물, 실외, 보트, 강이(가) 표시된 사진&#10;&#10;자동 생성된 설명">
            <a:extLst>
              <a:ext uri="{FF2B5EF4-FFF2-40B4-BE49-F238E27FC236}">
                <a16:creationId xmlns:a16="http://schemas.microsoft.com/office/drawing/2014/main" id="{3A04D245-AC81-4B90-AFB7-20982CF06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8" y="2782491"/>
            <a:ext cx="2684099" cy="1789399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3F4A0784-6543-4505-BD54-FBF0F499B371}"/>
              </a:ext>
            </a:extLst>
          </p:cNvPr>
          <p:cNvGrpSpPr/>
          <p:nvPr/>
        </p:nvGrpSpPr>
        <p:grpSpPr>
          <a:xfrm>
            <a:off x="3097974" y="3296418"/>
            <a:ext cx="748511" cy="880445"/>
            <a:chOff x="4574215" y="3054173"/>
            <a:chExt cx="921245" cy="1083625"/>
          </a:xfrm>
        </p:grpSpPr>
        <p:pic>
          <p:nvPicPr>
            <p:cNvPr id="56" name="그래픽 55" descr="수학">
              <a:extLst>
                <a:ext uri="{FF2B5EF4-FFF2-40B4-BE49-F238E27FC236}">
                  <a16:creationId xmlns:a16="http://schemas.microsoft.com/office/drawing/2014/main" id="{428A3A00-2188-486E-A656-B1F71AFC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0099" y="3539921"/>
              <a:ext cx="597877" cy="597877"/>
            </a:xfrm>
            <a:prstGeom prst="rect">
              <a:avLst/>
            </a:prstGeom>
          </p:spPr>
        </p:pic>
        <p:pic>
          <p:nvPicPr>
            <p:cNvPr id="57" name="그래픽 56" descr="줄 화살표: 일자형">
              <a:extLst>
                <a:ext uri="{FF2B5EF4-FFF2-40B4-BE49-F238E27FC236}">
                  <a16:creationId xmlns:a16="http://schemas.microsoft.com/office/drawing/2014/main" id="{5640CEF1-83E7-4590-A9BD-04C02D83E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4574215" y="3054173"/>
              <a:ext cx="914402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5579AE7-4FA6-4178-AC6F-351E70F02196}"/>
                </a:ext>
              </a:extLst>
            </p:cNvPr>
            <p:cNvSpPr txBox="1"/>
            <p:nvPr/>
          </p:nvSpPr>
          <p:spPr>
            <a:xfrm>
              <a:off x="4581058" y="3098001"/>
              <a:ext cx="914402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63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Conv</a:t>
              </a:r>
              <a:endParaRPr lang="ko-KR" altLang="en-US" sz="1463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4" name="그래픽 63" descr="이미지">
            <a:extLst>
              <a:ext uri="{FF2B5EF4-FFF2-40B4-BE49-F238E27FC236}">
                <a16:creationId xmlns:a16="http://schemas.microsoft.com/office/drawing/2014/main" id="{82303341-22F2-49DB-BDAD-EF6270C70A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0335" y="3240712"/>
            <a:ext cx="742950" cy="742950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3D6F01-5D0B-4FE3-B40C-B0BA8F6F8951}"/>
              </a:ext>
            </a:extLst>
          </p:cNvPr>
          <p:cNvGrpSpPr/>
          <p:nvPr/>
        </p:nvGrpSpPr>
        <p:grpSpPr>
          <a:xfrm>
            <a:off x="4698490" y="3296418"/>
            <a:ext cx="1047339" cy="888629"/>
            <a:chOff x="6135591" y="2993020"/>
            <a:chExt cx="1289033" cy="1093697"/>
          </a:xfrm>
        </p:grpSpPr>
        <p:pic>
          <p:nvPicPr>
            <p:cNvPr id="66" name="그래픽 65" descr="수학">
              <a:extLst>
                <a:ext uri="{FF2B5EF4-FFF2-40B4-BE49-F238E27FC236}">
                  <a16:creationId xmlns:a16="http://schemas.microsoft.com/office/drawing/2014/main" id="{003FC28E-CC7B-4826-AEB1-07101CF8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3754" y="3488840"/>
              <a:ext cx="597877" cy="597877"/>
            </a:xfrm>
            <a:prstGeom prst="rect">
              <a:avLst/>
            </a:prstGeom>
          </p:spPr>
        </p:pic>
        <p:pic>
          <p:nvPicPr>
            <p:cNvPr id="67" name="그래픽 66" descr="줄 화살표: 일자형">
              <a:extLst>
                <a:ext uri="{FF2B5EF4-FFF2-40B4-BE49-F238E27FC236}">
                  <a16:creationId xmlns:a16="http://schemas.microsoft.com/office/drawing/2014/main" id="{F23639C1-8826-44DD-AFB8-F9195D7A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217381" y="2993020"/>
              <a:ext cx="1207243" cy="9144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05301E-5BF5-40A2-9739-8C054B19B7D2}"/>
                </a:ext>
              </a:extLst>
            </p:cNvPr>
            <p:cNvSpPr txBox="1"/>
            <p:nvPr/>
          </p:nvSpPr>
          <p:spPr>
            <a:xfrm>
              <a:off x="6135591" y="3074007"/>
              <a:ext cx="1094874" cy="35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ROI Pool</a:t>
              </a:r>
              <a:endPara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EC1D2DA6-280C-45D3-A7DD-1C713DA599E3}"/>
              </a:ext>
            </a:extLst>
          </p:cNvPr>
          <p:cNvSpPr txBox="1"/>
          <p:nvPr/>
        </p:nvSpPr>
        <p:spPr>
          <a:xfrm>
            <a:off x="306133" y="5389110"/>
            <a:ext cx="4478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600" b="1" dirty="0">
                <a:solidFill>
                  <a:srgbClr val="92682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CNN Deep Learning Model </a:t>
            </a:r>
            <a:r>
              <a:rPr lang="ko-KR" altLang="en-US" sz="146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중에서</a:t>
            </a:r>
            <a:r>
              <a:rPr lang="en-US" altLang="ko-KR" sz="146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463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Google Vision API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ko-KR" alt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60AC4-6863-41E6-8EDC-83AEF6D6E527}"/>
              </a:ext>
            </a:extLst>
          </p:cNvPr>
          <p:cNvSpPr txBox="1"/>
          <p:nvPr/>
        </p:nvSpPr>
        <p:spPr>
          <a:xfrm>
            <a:off x="8230015" y="1601768"/>
            <a:ext cx="1395934" cy="4119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밤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98%</a:t>
            </a:r>
          </a:p>
          <a:p>
            <a:endParaRPr lang="en-US" altLang="ko-KR" sz="1138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경치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92%</a:t>
            </a:r>
          </a:p>
          <a:p>
            <a:endParaRPr lang="en-US" altLang="ko-KR" sz="1138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도시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95%</a:t>
            </a:r>
          </a:p>
          <a:p>
            <a:endParaRPr lang="en-US" altLang="ko-KR" sz="1138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하늘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95%</a:t>
            </a:r>
          </a:p>
          <a:p>
            <a:endParaRPr lang="en-US" altLang="ko-KR" sz="1138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구름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90%</a:t>
            </a:r>
          </a:p>
          <a:p>
            <a:endParaRPr lang="en-US" altLang="ko-KR" sz="1138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빌딩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98%</a:t>
            </a:r>
          </a:p>
          <a:p>
            <a:endParaRPr lang="en-US" altLang="ko-KR" sz="1138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94%</a:t>
            </a:r>
          </a:p>
          <a:p>
            <a:endParaRPr lang="en-US" altLang="ko-KR" sz="1138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호수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86%</a:t>
            </a:r>
          </a:p>
          <a:p>
            <a:endParaRPr lang="en-US" altLang="ko-KR" sz="1138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풍경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90%</a:t>
            </a:r>
          </a:p>
          <a:p>
            <a:endParaRPr lang="en-US" altLang="ko-KR" sz="1138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하늘공제선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84%</a:t>
            </a:r>
          </a:p>
          <a:p>
            <a:endParaRPr lang="en-US" altLang="ko-KR" sz="1138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빛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82%</a:t>
            </a:r>
          </a:p>
          <a:p>
            <a:endParaRPr lang="en-US" altLang="ko-KR" sz="1138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나무 </a:t>
            </a:r>
            <a:r>
              <a:rPr lang="en-US" altLang="ko-KR" sz="1138" dirty="0">
                <a:latin typeface="나눔고딕" panose="020D0604000000000000" pitchFamily="50" charset="-127"/>
                <a:ea typeface="나눔고딕" panose="020D0604000000000000" pitchFamily="50" charset="-127"/>
              </a:rPr>
              <a:t>97%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368BDF3-CF6E-4B48-9EE5-F525CB44371E}"/>
              </a:ext>
            </a:extLst>
          </p:cNvPr>
          <p:cNvGrpSpPr/>
          <p:nvPr/>
        </p:nvGrpSpPr>
        <p:grpSpPr>
          <a:xfrm>
            <a:off x="7962298" y="1744165"/>
            <a:ext cx="217180" cy="3856781"/>
            <a:chOff x="4361479" y="3218369"/>
            <a:chExt cx="186041" cy="2807781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E777F0A-CE75-4B36-A65D-1666FC9CA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6242" y="3218369"/>
              <a:ext cx="0" cy="2807781"/>
            </a:xfrm>
            <a:prstGeom prst="line">
              <a:avLst/>
            </a:prstGeom>
            <a:ln w="28575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49222FE-E1A5-4B9E-9A9B-6570644C02DD}"/>
                </a:ext>
              </a:extLst>
            </p:cNvPr>
            <p:cNvCxnSpPr>
              <a:cxnSpLocks/>
            </p:cNvCxnSpPr>
            <p:nvPr/>
          </p:nvCxnSpPr>
          <p:spPr>
            <a:xfrm>
              <a:off x="4361479" y="3227894"/>
              <a:ext cx="186041" cy="0"/>
            </a:xfrm>
            <a:prstGeom prst="line">
              <a:avLst/>
            </a:prstGeom>
            <a:ln w="28575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199D89A-24D6-4B0B-967A-3BB1424CAFF7}"/>
                </a:ext>
              </a:extLst>
            </p:cNvPr>
            <p:cNvCxnSpPr>
              <a:cxnSpLocks/>
            </p:cNvCxnSpPr>
            <p:nvPr/>
          </p:nvCxnSpPr>
          <p:spPr>
            <a:xfrm>
              <a:off x="4361479" y="6020307"/>
              <a:ext cx="186041" cy="0"/>
            </a:xfrm>
            <a:prstGeom prst="line">
              <a:avLst/>
            </a:prstGeom>
            <a:ln w="28575">
              <a:solidFill>
                <a:srgbClr val="D5B1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807BF45-707A-441F-8201-3E3B0F844640}"/>
              </a:ext>
            </a:extLst>
          </p:cNvPr>
          <p:cNvCxnSpPr>
            <a:cxnSpLocks/>
          </p:cNvCxnSpPr>
          <p:nvPr/>
        </p:nvCxnSpPr>
        <p:spPr>
          <a:xfrm>
            <a:off x="7565366" y="3673645"/>
            <a:ext cx="396931" cy="0"/>
          </a:xfrm>
          <a:prstGeom prst="line">
            <a:avLst/>
          </a:prstGeom>
          <a:ln w="28575">
            <a:solidFill>
              <a:srgbClr val="D5B1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1E9E20D-7418-4F87-831A-3AEEC43DCE2D}"/>
              </a:ext>
            </a:extLst>
          </p:cNvPr>
          <p:cNvSpPr txBox="1"/>
          <p:nvPr/>
        </p:nvSpPr>
        <p:spPr>
          <a:xfrm>
            <a:off x="226259" y="4676599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01. DB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에서 관광지 이미지를 불러온다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D9FD7E-B8B1-488B-9F78-D6B6822975A3}"/>
              </a:ext>
            </a:extLst>
          </p:cNvPr>
          <p:cNvSpPr/>
          <p:nvPr/>
        </p:nvSpPr>
        <p:spPr>
          <a:xfrm>
            <a:off x="269389" y="2743198"/>
            <a:ext cx="2736499" cy="1864225"/>
          </a:xfrm>
          <a:prstGeom prst="rect">
            <a:avLst/>
          </a:prstGeom>
          <a:noFill/>
          <a:ln>
            <a:solidFill>
              <a:srgbClr val="313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E46C635-66E0-4A78-A7B1-14DC13F9917C}"/>
              </a:ext>
            </a:extLst>
          </p:cNvPr>
          <p:cNvSpPr/>
          <p:nvPr/>
        </p:nvSpPr>
        <p:spPr>
          <a:xfrm>
            <a:off x="5723696" y="3118364"/>
            <a:ext cx="1721254" cy="1129112"/>
          </a:xfrm>
          <a:prstGeom prst="rect">
            <a:avLst/>
          </a:prstGeom>
          <a:noFill/>
          <a:ln>
            <a:solidFill>
              <a:srgbClr val="313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725DFC4-CD90-4395-B16F-F2283BE2D6A9}"/>
              </a:ext>
            </a:extLst>
          </p:cNvPr>
          <p:cNvSpPr txBox="1"/>
          <p:nvPr/>
        </p:nvSpPr>
        <p:spPr>
          <a:xfrm>
            <a:off x="3443142" y="4676599"/>
            <a:ext cx="4309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02. Convolution layer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ROI Pool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을 거쳐 이미지 내 객체를 찾는다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AF87692-FB0F-450F-B603-88BA3A3C7A2E}"/>
              </a:ext>
            </a:extLst>
          </p:cNvPr>
          <p:cNvSpPr txBox="1"/>
          <p:nvPr/>
        </p:nvSpPr>
        <p:spPr>
          <a:xfrm>
            <a:off x="7940801" y="5721678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03. labeling  DB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저장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EA264-D2DD-4C6F-B7EE-D7A06DBBAC6D}"/>
              </a:ext>
            </a:extLst>
          </p:cNvPr>
          <p:cNvSpPr txBox="1"/>
          <p:nvPr/>
        </p:nvSpPr>
        <p:spPr>
          <a:xfrm>
            <a:off x="257166" y="1167052"/>
            <a:ext cx="28825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- Google Vision API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를 활용한 </a:t>
            </a:r>
            <a:r>
              <a:rPr lang="ko-KR" altLang="en-US" sz="11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라벨링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생성 과정</a:t>
            </a:r>
            <a:endParaRPr lang="en-US" altLang="ko-KR" sz="11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8FCEDD-C96B-45B4-BD41-F18CCE04FCDE}"/>
              </a:ext>
            </a:extLst>
          </p:cNvPr>
          <p:cNvSpPr/>
          <p:nvPr/>
        </p:nvSpPr>
        <p:spPr>
          <a:xfrm>
            <a:off x="1167217" y="974371"/>
            <a:ext cx="3366795" cy="97034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F34AB8-CAD1-4BFB-9F43-B4C9E95007EA}"/>
              </a:ext>
            </a:extLst>
          </p:cNvPr>
          <p:cNvSpPr txBox="1"/>
          <p:nvPr/>
        </p:nvSpPr>
        <p:spPr>
          <a:xfrm>
            <a:off x="264561" y="849616"/>
            <a:ext cx="438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추가 분석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Vision API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관광지 이미지 </a:t>
            </a:r>
            <a:r>
              <a:rPr lang="ko-KR" altLang="en-US" sz="1200" b="1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</a:t>
            </a:r>
            <a:endParaRPr lang="en-US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D3DD2-E3CE-45A5-9565-C7A2126CC578}"/>
              </a:ext>
            </a:extLst>
          </p:cNvPr>
          <p:cNvSpPr txBox="1"/>
          <p:nvPr/>
        </p:nvSpPr>
        <p:spPr>
          <a:xfrm>
            <a:off x="6118545" y="2771898"/>
            <a:ext cx="939482" cy="307777"/>
          </a:xfrm>
          <a:prstGeom prst="rect">
            <a:avLst/>
          </a:prstGeom>
          <a:ln w="19050"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객체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C1D6DE22-359F-4F9D-A3BB-EBE5614B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354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02C457-85C6-47A9-950F-9ADDE72ECB65}"/>
              </a:ext>
            </a:extLst>
          </p:cNvPr>
          <p:cNvSpPr/>
          <p:nvPr/>
        </p:nvSpPr>
        <p:spPr>
          <a:xfrm>
            <a:off x="349898" y="1628153"/>
            <a:ext cx="2060988" cy="310040"/>
          </a:xfrm>
          <a:prstGeom prst="rect">
            <a:avLst/>
          </a:prstGeom>
          <a:solidFill>
            <a:srgbClr val="313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ABD388-37C0-4094-9F5C-AB3DFD7B6D10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5B31E39-3A1A-4B18-B763-4BF83CF25D6E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651E1EA-3A06-47F7-B667-8C143F749AAF}"/>
              </a:ext>
            </a:extLst>
          </p:cNvPr>
          <p:cNvSpPr txBox="1"/>
          <p:nvPr/>
        </p:nvSpPr>
        <p:spPr>
          <a:xfrm>
            <a:off x="264561" y="2048768"/>
            <a:ext cx="448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(1) 1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차 필터링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사용자 입력 정보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‘ 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주소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기준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100km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이내 관광지                      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48A62C6-7B74-41EC-AD47-79DDC4822CE2}"/>
              </a:ext>
            </a:extLst>
          </p:cNvPr>
          <p:cNvCxnSpPr>
            <a:cxnSpLocks/>
          </p:cNvCxnSpPr>
          <p:nvPr/>
        </p:nvCxnSpPr>
        <p:spPr>
          <a:xfrm>
            <a:off x="374314" y="1957711"/>
            <a:ext cx="2095678" cy="0"/>
          </a:xfrm>
          <a:prstGeom prst="line">
            <a:avLst/>
          </a:prstGeom>
          <a:ln w="15875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4061F-88EC-4D25-85EF-07991207E9D7}"/>
              </a:ext>
            </a:extLst>
          </p:cNvPr>
          <p:cNvSpPr txBox="1"/>
          <p:nvPr/>
        </p:nvSpPr>
        <p:spPr>
          <a:xfrm>
            <a:off x="318531" y="1633048"/>
            <a:ext cx="2074927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관광지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필터링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B566A5-E38A-460A-AF0D-3198AB68544B}"/>
              </a:ext>
            </a:extLst>
          </p:cNvPr>
          <p:cNvSpPr txBox="1"/>
          <p:nvPr/>
        </p:nvSpPr>
        <p:spPr>
          <a:xfrm>
            <a:off x="264562" y="2314895"/>
            <a:ext cx="414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‘</a:t>
            </a:r>
            <a:r>
              <a:rPr lang="ko-KR" altLang="en-US" sz="11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서울시 송파구 문정동</a:t>
            </a:r>
            <a:r>
              <a:rPr lang="en-US" altLang="ko-KR" sz="11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</a:t>
            </a:r>
            <a:r>
              <a:rPr lang="ko-KR" altLang="en-US" sz="11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기준 필터링 된 관광지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data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729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건           </a:t>
            </a:r>
            <a:endParaRPr lang="en-US" altLang="ko-KR" sz="11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E073472-2D8E-42D1-AD71-A2ED181FBCE9}"/>
              </a:ext>
            </a:extLst>
          </p:cNvPr>
          <p:cNvGrpSpPr/>
          <p:nvPr/>
        </p:nvGrpSpPr>
        <p:grpSpPr>
          <a:xfrm>
            <a:off x="327888" y="1230865"/>
            <a:ext cx="4423751" cy="278539"/>
            <a:chOff x="4261020" y="892966"/>
            <a:chExt cx="4423751" cy="27853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808035-50F8-4106-A526-EDD2E23B5089}"/>
                </a:ext>
              </a:extLst>
            </p:cNvPr>
            <p:cNvSpPr/>
            <p:nvPr/>
          </p:nvSpPr>
          <p:spPr>
            <a:xfrm>
              <a:off x="4262458" y="904715"/>
              <a:ext cx="2569322" cy="266789"/>
            </a:xfrm>
            <a:prstGeom prst="rect">
              <a:avLst/>
            </a:prstGeom>
            <a:solidFill>
              <a:srgbClr val="969696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C3DDAE-F25B-47F8-838D-C8A1FE1EFFBD}"/>
                </a:ext>
              </a:extLst>
            </p:cNvPr>
            <p:cNvSpPr txBox="1"/>
            <p:nvPr/>
          </p:nvSpPr>
          <p:spPr>
            <a:xfrm>
              <a:off x="5093639" y="892966"/>
              <a:ext cx="3591132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Python /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GoogleVision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1CF46E5E-B98C-43AB-B5DE-3ECC536D34CC}"/>
                </a:ext>
              </a:extLst>
            </p:cNvPr>
            <p:cNvSpPr/>
            <p:nvPr/>
          </p:nvSpPr>
          <p:spPr>
            <a:xfrm>
              <a:off x="4261020" y="906361"/>
              <a:ext cx="812047" cy="254879"/>
            </a:xfrm>
            <a:prstGeom prst="homePlate">
              <a:avLst>
                <a:gd name="adj" fmla="val 25326"/>
              </a:avLst>
            </a:prstGeom>
            <a:solidFill>
              <a:srgbClr val="8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506F0C5-EFE4-4038-A8B3-0869410A15D2}"/>
                </a:ext>
              </a:extLst>
            </p:cNvPr>
            <p:cNvSpPr txBox="1"/>
            <p:nvPr/>
          </p:nvSpPr>
          <p:spPr>
            <a:xfrm>
              <a:off x="4283030" y="892967"/>
              <a:ext cx="756938" cy="278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도구</a:t>
              </a: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5D47B7-2B78-45A2-A300-F429C9512618}"/>
              </a:ext>
            </a:extLst>
          </p:cNvPr>
          <p:cNvSpPr/>
          <p:nvPr/>
        </p:nvSpPr>
        <p:spPr>
          <a:xfrm>
            <a:off x="5310738" y="2046086"/>
            <a:ext cx="4431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(2)  2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차 필터링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관광지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DB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내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‘ Tag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‘ 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라벨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로 필터링 된 이미지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2AB16B-B9B8-4733-94FF-6A6FABE37DB4}"/>
              </a:ext>
            </a:extLst>
          </p:cNvPr>
          <p:cNvSpPr/>
          <p:nvPr/>
        </p:nvSpPr>
        <p:spPr>
          <a:xfrm>
            <a:off x="5302001" y="2314895"/>
            <a:ext cx="4148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서울시 송파구 문정동 기준 </a:t>
            </a:r>
            <a:r>
              <a:rPr lang="en-US" altLang="ko-KR" sz="11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‘</a:t>
            </a:r>
            <a:r>
              <a:rPr lang="ko-KR" altLang="en-US" sz="1100" b="1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라벨링</a:t>
            </a:r>
            <a:r>
              <a:rPr lang="ko-KR" altLang="en-US" sz="11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점수</a:t>
            </a:r>
            <a:r>
              <a:rPr lang="en-US" altLang="ko-KR" sz="11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’</a:t>
            </a:r>
            <a:r>
              <a:rPr lang="ko-KR" altLang="en-US" sz="11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66738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가진 관광지 </a:t>
            </a:r>
            <a:r>
              <a:rPr lang="en-US" altLang="ko-KR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data </a:t>
            </a:r>
            <a:r>
              <a:rPr lang="en-US" altLang="ko-KR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450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건</a:t>
            </a:r>
            <a:r>
              <a:rPr lang="ko-KR" altLang="en-US" sz="11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1AAF1B-E563-472F-AF29-F8560861A7E3}"/>
              </a:ext>
            </a:extLst>
          </p:cNvPr>
          <p:cNvSpPr txBox="1"/>
          <p:nvPr/>
        </p:nvSpPr>
        <p:spPr>
          <a:xfrm>
            <a:off x="280016" y="2650973"/>
            <a:ext cx="4512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** </a:t>
            </a:r>
            <a:r>
              <a:rPr lang="ko-KR" alt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차로 </a:t>
            </a:r>
            <a:r>
              <a:rPr lang="en-US" altLang="ko-KR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시간 이상 운전 시 피로도가 증대되기 때문에 </a:t>
            </a:r>
            <a:r>
              <a:rPr lang="en-US" altLang="ko-KR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시간 이내인 </a:t>
            </a:r>
            <a:r>
              <a:rPr lang="en-US" altLang="ko-KR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100km</a:t>
            </a:r>
            <a:r>
              <a:rPr lang="ko-KR" alt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를 기준으로 잡음</a:t>
            </a:r>
            <a:endParaRPr lang="en-US" altLang="ko-KR" sz="9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BA28F2-E33A-4B54-B52E-5D7B4DB4ABCC}"/>
              </a:ext>
            </a:extLst>
          </p:cNvPr>
          <p:cNvSpPr txBox="1"/>
          <p:nvPr/>
        </p:nvSpPr>
        <p:spPr>
          <a:xfrm>
            <a:off x="261874" y="3131166"/>
            <a:ext cx="3393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(3) Tag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와 선택된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label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가중치로 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결과 도출</a:t>
            </a:r>
            <a:endParaRPr lang="en-US" altLang="ko-KR" sz="12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AF7D3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489C47-802B-4EAF-8C95-AE93EE8488F1}"/>
              </a:ext>
            </a:extLst>
          </p:cNvPr>
          <p:cNvSpPr/>
          <p:nvPr/>
        </p:nvSpPr>
        <p:spPr>
          <a:xfrm>
            <a:off x="1167218" y="974371"/>
            <a:ext cx="2339492" cy="97034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54EF5A-5600-4903-A161-97A3B38EDE40}"/>
              </a:ext>
            </a:extLst>
          </p:cNvPr>
          <p:cNvSpPr txBox="1"/>
          <p:nvPr/>
        </p:nvSpPr>
        <p:spPr>
          <a:xfrm>
            <a:off x="264561" y="849616"/>
            <a:ext cx="3308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추가 분석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라벨을 이용한 여행지 추천 과정</a:t>
            </a:r>
            <a:endParaRPr lang="en-US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A9D01DA-E5A0-4E14-B18B-B1FBB7DE6E5D}"/>
              </a:ext>
            </a:extLst>
          </p:cNvPr>
          <p:cNvGrpSpPr/>
          <p:nvPr/>
        </p:nvGrpSpPr>
        <p:grpSpPr>
          <a:xfrm>
            <a:off x="327861" y="3559784"/>
            <a:ext cx="9413962" cy="3192239"/>
            <a:chOff x="397245" y="3725918"/>
            <a:chExt cx="8183885" cy="259097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0041CCD-86DA-4719-84EE-744A7B9B004A}"/>
                </a:ext>
              </a:extLst>
            </p:cNvPr>
            <p:cNvGrpSpPr/>
            <p:nvPr/>
          </p:nvGrpSpPr>
          <p:grpSpPr>
            <a:xfrm>
              <a:off x="397245" y="3725918"/>
              <a:ext cx="3992426" cy="2577038"/>
              <a:chOff x="1254596" y="3488215"/>
              <a:chExt cx="4791688" cy="3171739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D3AFC49-09AB-4800-B933-9FE699E22069}"/>
                  </a:ext>
                </a:extLst>
              </p:cNvPr>
              <p:cNvGrpSpPr/>
              <p:nvPr/>
            </p:nvGrpSpPr>
            <p:grpSpPr>
              <a:xfrm>
                <a:off x="1254596" y="3495875"/>
                <a:ext cx="4791688" cy="3164079"/>
                <a:chOff x="617404" y="1104400"/>
                <a:chExt cx="4682453" cy="3411721"/>
              </a:xfrm>
            </p:grpSpPr>
            <p:pic>
              <p:nvPicPr>
                <p:cNvPr id="64" name="그림 63" descr="실외, 물, 장면, 선창이(가) 표시된 사진&#10;&#10;자동 생성된 설명">
                  <a:extLst>
                    <a:ext uri="{FF2B5EF4-FFF2-40B4-BE49-F238E27FC236}">
                      <a16:creationId xmlns:a16="http://schemas.microsoft.com/office/drawing/2014/main" id="{5ACE4102-8250-4645-9991-F5752A76E7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885" y="1104400"/>
                  <a:ext cx="4670972" cy="2238600"/>
                </a:xfrm>
                <a:prstGeom prst="rect">
                  <a:avLst/>
                </a:prstGeom>
              </p:spPr>
            </p:pic>
            <p:pic>
              <p:nvPicPr>
                <p:cNvPr id="65" name="그림 64" descr="모니터, 화면, 전화이(가) 표시된 사진&#10;&#10;자동 생성된 설명">
                  <a:extLst>
                    <a:ext uri="{FF2B5EF4-FFF2-40B4-BE49-F238E27FC236}">
                      <a16:creationId xmlns:a16="http://schemas.microsoft.com/office/drawing/2014/main" id="{327FA1E8-EF54-42EB-BD8B-EF82E7EB70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404" y="3390332"/>
                  <a:ext cx="4670972" cy="1125789"/>
                </a:xfrm>
                <a:prstGeom prst="rect">
                  <a:avLst/>
                </a:prstGeom>
              </p:spPr>
            </p:pic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F7BD00F-0CE0-439A-AB05-F9969DCDD7C7}"/>
                  </a:ext>
                </a:extLst>
              </p:cNvPr>
              <p:cNvSpPr/>
              <p:nvPr/>
            </p:nvSpPr>
            <p:spPr>
              <a:xfrm>
                <a:off x="5246496" y="3497950"/>
                <a:ext cx="794795" cy="238413"/>
              </a:xfrm>
              <a:prstGeom prst="rect">
                <a:avLst/>
              </a:prstGeom>
              <a:solidFill>
                <a:srgbClr val="313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4ECA6EC-A70B-46F6-B004-0F91F4425383}"/>
                  </a:ext>
                </a:extLst>
              </p:cNvPr>
              <p:cNvSpPr/>
              <p:nvPr/>
            </p:nvSpPr>
            <p:spPr>
              <a:xfrm>
                <a:off x="5338041" y="3488215"/>
                <a:ext cx="619654" cy="252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31" b="1" spc="-41" dirty="0">
                    <a:ln>
                      <a:solidFill>
                        <a:srgbClr val="31354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Wingdings" panose="05000000000000000000" pitchFamily="2" charset="2"/>
                  </a:rPr>
                  <a:t>서해대교</a:t>
                </a:r>
                <a:endParaRPr lang="en-US" altLang="ko-KR" sz="731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4FFD64B-92B0-42CE-96CE-6365373DE1CD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51" y="5770582"/>
              <a:ext cx="129280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D48F6E39-CB0C-441D-9F80-1A2456A632AE}"/>
                </a:ext>
              </a:extLst>
            </p:cNvPr>
            <p:cNvCxnSpPr/>
            <p:nvPr/>
          </p:nvCxnSpPr>
          <p:spPr>
            <a:xfrm>
              <a:off x="3253880" y="5773549"/>
              <a:ext cx="0" cy="17145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52B10B8-0DF8-43E9-AC6B-4BD5035940F9}"/>
                </a:ext>
              </a:extLst>
            </p:cNvPr>
            <p:cNvCxnSpPr/>
            <p:nvPr/>
          </p:nvCxnSpPr>
          <p:spPr>
            <a:xfrm>
              <a:off x="3983078" y="5763439"/>
              <a:ext cx="0" cy="17145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44D6771-315C-468F-B284-F61321CFBE73}"/>
                </a:ext>
              </a:extLst>
            </p:cNvPr>
            <p:cNvSpPr txBox="1"/>
            <p:nvPr/>
          </p:nvSpPr>
          <p:spPr>
            <a:xfrm>
              <a:off x="2753824" y="5914534"/>
              <a:ext cx="1028694" cy="379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75" b="1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객체 이름</a:t>
              </a:r>
              <a:endParaRPr lang="en-US" altLang="ko-KR" sz="975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pPr algn="ctr"/>
              <a:r>
                <a:rPr lang="en-US" altLang="ko-KR" sz="894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Beam bridge</a:t>
              </a:r>
              <a:endParaRPr lang="ko-KR" altLang="en-US" sz="894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FFACA5D-6B85-4690-9ADF-7857D984AE95}"/>
                </a:ext>
              </a:extLst>
            </p:cNvPr>
            <p:cNvSpPr txBox="1"/>
            <p:nvPr/>
          </p:nvSpPr>
          <p:spPr>
            <a:xfrm>
              <a:off x="3494824" y="5915846"/>
              <a:ext cx="102869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75" b="1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객체 정확도</a:t>
              </a:r>
              <a:endParaRPr lang="en-US" altLang="ko-KR" sz="975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pPr algn="ctr"/>
              <a:r>
                <a:rPr lang="en-US" altLang="ko-KR" sz="975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 0.7399</a:t>
              </a:r>
              <a:endParaRPr lang="ko-KR" altLang="en-US" sz="975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46629EB-C646-4BF6-804C-1DCE2845AA7D}"/>
                </a:ext>
              </a:extLst>
            </p:cNvPr>
            <p:cNvGrpSpPr/>
            <p:nvPr/>
          </p:nvGrpSpPr>
          <p:grpSpPr>
            <a:xfrm>
              <a:off x="4454643" y="3732142"/>
              <a:ext cx="3993136" cy="2576920"/>
              <a:chOff x="6267663" y="3478985"/>
              <a:chExt cx="4505099" cy="3171594"/>
            </a:xfrm>
          </p:grpSpPr>
          <p:pic>
            <p:nvPicPr>
              <p:cNvPr id="72" name="그림 71" descr="물, 실외, 보트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40B764F8-6435-4A4F-8419-98266A9B0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7663" y="3478985"/>
                <a:ext cx="4504298" cy="2087206"/>
              </a:xfrm>
              <a:prstGeom prst="rect">
                <a:avLst/>
              </a:prstGeom>
            </p:spPr>
          </p:pic>
          <p:pic>
            <p:nvPicPr>
              <p:cNvPr id="73" name="그림 72" descr="텍스트, 화면, 전화이(가) 표시된 사진&#10;&#10;자동 생성된 설명">
                <a:extLst>
                  <a:ext uri="{FF2B5EF4-FFF2-40B4-BE49-F238E27FC236}">
                    <a16:creationId xmlns:a16="http://schemas.microsoft.com/office/drawing/2014/main" id="{8868DE36-C207-454C-9A7E-F3FECEEC0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8464" y="5613747"/>
                <a:ext cx="4504298" cy="1036832"/>
              </a:xfrm>
              <a:prstGeom prst="rect">
                <a:avLst/>
              </a:prstGeom>
            </p:spPr>
          </p:pic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952896C-05EC-44C5-BF6D-9880B3D78589}"/>
                </a:ext>
              </a:extLst>
            </p:cNvPr>
            <p:cNvCxnSpPr>
              <a:cxnSpLocks/>
            </p:cNvCxnSpPr>
            <p:nvPr/>
          </p:nvCxnSpPr>
          <p:spPr>
            <a:xfrm>
              <a:off x="7245132" y="5750912"/>
              <a:ext cx="11983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236A28D5-7F71-4D55-82DA-C51D30CE96BF}"/>
                </a:ext>
              </a:extLst>
            </p:cNvPr>
            <p:cNvCxnSpPr/>
            <p:nvPr/>
          </p:nvCxnSpPr>
          <p:spPr>
            <a:xfrm>
              <a:off x="7404800" y="5757867"/>
              <a:ext cx="0" cy="17145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05B5922-EE3C-4F44-BE5D-72FBD629BD0E}"/>
                </a:ext>
              </a:extLst>
            </p:cNvPr>
            <p:cNvCxnSpPr/>
            <p:nvPr/>
          </p:nvCxnSpPr>
          <p:spPr>
            <a:xfrm>
              <a:off x="8047834" y="5750639"/>
              <a:ext cx="0" cy="17145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1A674B-53FE-4C81-A27F-D224D8D8602F}"/>
                </a:ext>
              </a:extLst>
            </p:cNvPr>
            <p:cNvSpPr txBox="1"/>
            <p:nvPr/>
          </p:nvSpPr>
          <p:spPr>
            <a:xfrm>
              <a:off x="6923973" y="5921602"/>
              <a:ext cx="102869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75" b="1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객체 이름</a:t>
              </a:r>
              <a:endParaRPr lang="en-US" altLang="ko-KR" sz="975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pPr algn="ctr"/>
              <a:r>
                <a:rPr lang="en-US" altLang="ko-KR" sz="975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Blue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EB6301A-C9B2-444D-8762-59D1AF6A3AD7}"/>
                </a:ext>
              </a:extLst>
            </p:cNvPr>
            <p:cNvSpPr txBox="1"/>
            <p:nvPr/>
          </p:nvSpPr>
          <p:spPr>
            <a:xfrm>
              <a:off x="7552436" y="5924477"/>
              <a:ext cx="102869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75" b="1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객체 정확도</a:t>
              </a:r>
              <a:endParaRPr lang="en-US" altLang="ko-KR" sz="975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  <a:p>
              <a:pPr algn="ctr"/>
              <a:r>
                <a:rPr lang="en-US" altLang="ko-KR" sz="975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 0.9188</a:t>
              </a:r>
              <a:endParaRPr lang="ko-KR" altLang="en-US" sz="975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86F7D67-5A48-41AB-B03F-A0D7598647FD}"/>
                </a:ext>
              </a:extLst>
            </p:cNvPr>
            <p:cNvSpPr/>
            <p:nvPr/>
          </p:nvSpPr>
          <p:spPr>
            <a:xfrm>
              <a:off x="7799586" y="3734510"/>
              <a:ext cx="645771" cy="193711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79A4EC5-284C-4667-AB40-3A25D6F33D34}"/>
                </a:ext>
              </a:extLst>
            </p:cNvPr>
            <p:cNvSpPr/>
            <p:nvPr/>
          </p:nvSpPr>
          <p:spPr>
            <a:xfrm>
              <a:off x="7925413" y="3734919"/>
              <a:ext cx="433388" cy="2048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31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동검도</a:t>
              </a:r>
              <a:endParaRPr lang="ko-KR" altLang="en-US" sz="731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9340BEE-DF48-4946-A122-2950BD35232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</a:p>
        </p:txBody>
      </p:sp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B675E8FC-637A-46E2-9D75-EAF59CAA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8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5000BD-3113-4F15-A89D-C9C877E5A383}"/>
              </a:ext>
            </a:extLst>
          </p:cNvPr>
          <p:cNvSpPr/>
          <p:nvPr/>
        </p:nvSpPr>
        <p:spPr>
          <a:xfrm>
            <a:off x="4360606" y="4265479"/>
            <a:ext cx="1350713" cy="91115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129FE03-E968-47D5-897A-D114220DCAE0}"/>
              </a:ext>
            </a:extLst>
          </p:cNvPr>
          <p:cNvSpPr/>
          <p:nvPr/>
        </p:nvSpPr>
        <p:spPr>
          <a:xfrm>
            <a:off x="4574685" y="4094776"/>
            <a:ext cx="922555" cy="91115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599DB-9D01-4648-8954-5382F6430C9B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5D7C6E-4A0A-408F-BB78-22B9A1A2AA54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BBE53-1DFA-42E3-AC40-32575FD98EC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CAB50B5-C790-4471-A6CF-6DCF0E8DDE4F}"/>
              </a:ext>
            </a:extLst>
          </p:cNvPr>
          <p:cNvGrpSpPr/>
          <p:nvPr/>
        </p:nvGrpSpPr>
        <p:grpSpPr>
          <a:xfrm>
            <a:off x="327888" y="1230865"/>
            <a:ext cx="4423751" cy="278539"/>
            <a:chOff x="4261020" y="892966"/>
            <a:chExt cx="4423751" cy="27853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4470BA5-9386-4CC7-8CA1-F431B2B167BF}"/>
                </a:ext>
              </a:extLst>
            </p:cNvPr>
            <p:cNvSpPr/>
            <p:nvPr/>
          </p:nvSpPr>
          <p:spPr>
            <a:xfrm>
              <a:off x="4262458" y="904715"/>
              <a:ext cx="2569322" cy="266789"/>
            </a:xfrm>
            <a:prstGeom prst="rect">
              <a:avLst/>
            </a:prstGeom>
            <a:solidFill>
              <a:srgbClr val="969696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F136B29-2FA1-4A9C-A5DD-9CECBEFBD715}"/>
                </a:ext>
              </a:extLst>
            </p:cNvPr>
            <p:cNvSpPr txBox="1"/>
            <p:nvPr/>
          </p:nvSpPr>
          <p:spPr>
            <a:xfrm>
              <a:off x="5093639" y="892966"/>
              <a:ext cx="3591132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Python / 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GoogleVision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77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C01891D0-7895-4E5C-B375-68E3849F6BD5}"/>
                </a:ext>
              </a:extLst>
            </p:cNvPr>
            <p:cNvSpPr/>
            <p:nvPr/>
          </p:nvSpPr>
          <p:spPr>
            <a:xfrm>
              <a:off x="4261020" y="906361"/>
              <a:ext cx="812047" cy="254879"/>
            </a:xfrm>
            <a:prstGeom prst="homePlate">
              <a:avLst>
                <a:gd name="adj" fmla="val 25326"/>
              </a:avLst>
            </a:prstGeom>
            <a:solidFill>
              <a:srgbClr val="8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2820CA-D3CD-40B3-B24D-5EE336039BFD}"/>
                </a:ext>
              </a:extLst>
            </p:cNvPr>
            <p:cNvSpPr txBox="1"/>
            <p:nvPr/>
          </p:nvSpPr>
          <p:spPr>
            <a:xfrm>
              <a:off x="4283030" y="892967"/>
              <a:ext cx="756938" cy="278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도구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44D5C3DA-8DD8-4192-8F22-5F62063D3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27" y="2258761"/>
            <a:ext cx="3498019" cy="41143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CED78E9-2406-42B2-8155-DDF723862260}"/>
              </a:ext>
            </a:extLst>
          </p:cNvPr>
          <p:cNvSpPr txBox="1"/>
          <p:nvPr/>
        </p:nvSpPr>
        <p:spPr>
          <a:xfrm>
            <a:off x="261874" y="1843856"/>
            <a:ext cx="425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(4) Tag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와 선택된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label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가중치로 </a:t>
            </a:r>
            <a:r>
              <a:rPr lang="ko-KR" altLang="en-US" sz="1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나온 관광지 점수 정렬</a:t>
            </a:r>
            <a:endParaRPr lang="en-US" altLang="ko-KR" sz="12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AF7D3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9743EE8-9582-4F38-A568-EBCB1CB27322}"/>
              </a:ext>
            </a:extLst>
          </p:cNvPr>
          <p:cNvGrpSpPr/>
          <p:nvPr/>
        </p:nvGrpSpPr>
        <p:grpSpPr>
          <a:xfrm>
            <a:off x="4416982" y="3834070"/>
            <a:ext cx="1211843" cy="143570"/>
            <a:chOff x="6725641" y="3682678"/>
            <a:chExt cx="268803" cy="8014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D796CC3-591A-4CE9-AECD-2E686640EE11}"/>
                </a:ext>
              </a:extLst>
            </p:cNvPr>
            <p:cNvCxnSpPr>
              <a:cxnSpLocks/>
            </p:cNvCxnSpPr>
            <p:nvPr/>
          </p:nvCxnSpPr>
          <p:spPr>
            <a:xfrm>
              <a:off x="6725641" y="3762820"/>
              <a:ext cx="268803" cy="0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459F090-5E02-4FAD-BD72-B41627AEE458}"/>
                </a:ext>
              </a:extLst>
            </p:cNvPr>
            <p:cNvCxnSpPr>
              <a:cxnSpLocks/>
            </p:cNvCxnSpPr>
            <p:nvPr/>
          </p:nvCxnSpPr>
          <p:spPr>
            <a:xfrm>
              <a:off x="6905299" y="3682678"/>
              <a:ext cx="89144" cy="78265"/>
            </a:xfrm>
            <a:prstGeom prst="line">
              <a:avLst/>
            </a:prstGeom>
            <a:ln w="22225" cap="rnd">
              <a:solidFill>
                <a:srgbClr val="6673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BFEEA3D-C30A-4218-BE1E-62D4E53457E8}"/>
              </a:ext>
            </a:extLst>
          </p:cNvPr>
          <p:cNvSpPr/>
          <p:nvPr/>
        </p:nvSpPr>
        <p:spPr>
          <a:xfrm>
            <a:off x="4043514" y="4014719"/>
            <a:ext cx="1983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점수기준 </a:t>
            </a:r>
            <a:r>
              <a:rPr lang="en-US" altLang="ko-KR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TOP 5 </a:t>
            </a:r>
          </a:p>
          <a:p>
            <a:pPr algn="ctr"/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관광지 정보</a:t>
            </a:r>
            <a:r>
              <a:rPr lang="en-US" altLang="ko-KR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05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화면에 노출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A09900-49ED-42E0-992E-54367DC2C926}"/>
              </a:ext>
            </a:extLst>
          </p:cNvPr>
          <p:cNvSpPr/>
          <p:nvPr/>
        </p:nvSpPr>
        <p:spPr>
          <a:xfrm>
            <a:off x="6244534" y="897443"/>
            <a:ext cx="2947774" cy="1101831"/>
          </a:xfrm>
          <a:prstGeom prst="roundRect">
            <a:avLst>
              <a:gd name="adj" fmla="val 13846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69E6B0E-48C0-4EA3-AA97-5AF949EBB840}"/>
              </a:ext>
            </a:extLst>
          </p:cNvPr>
          <p:cNvSpPr/>
          <p:nvPr/>
        </p:nvSpPr>
        <p:spPr>
          <a:xfrm>
            <a:off x="6244534" y="2067219"/>
            <a:ext cx="2947774" cy="1101831"/>
          </a:xfrm>
          <a:prstGeom prst="roundRect">
            <a:avLst>
              <a:gd name="adj" fmla="val 13846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A6C7743-8E92-475D-940E-98814838FC7A}"/>
              </a:ext>
            </a:extLst>
          </p:cNvPr>
          <p:cNvSpPr/>
          <p:nvPr/>
        </p:nvSpPr>
        <p:spPr>
          <a:xfrm>
            <a:off x="6244534" y="4403761"/>
            <a:ext cx="2947774" cy="1101831"/>
          </a:xfrm>
          <a:prstGeom prst="roundRect">
            <a:avLst>
              <a:gd name="adj" fmla="val 13846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984180E-E344-44B9-A49E-BF66E5F8AEA5}"/>
              </a:ext>
            </a:extLst>
          </p:cNvPr>
          <p:cNvSpPr/>
          <p:nvPr/>
        </p:nvSpPr>
        <p:spPr>
          <a:xfrm>
            <a:off x="6244534" y="5576547"/>
            <a:ext cx="2947774" cy="1101831"/>
          </a:xfrm>
          <a:prstGeom prst="roundRect">
            <a:avLst>
              <a:gd name="adj" fmla="val 13846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4629F2EF-A28D-4D3A-9E6E-63CD8CC71060}"/>
              </a:ext>
            </a:extLst>
          </p:cNvPr>
          <p:cNvSpPr/>
          <p:nvPr/>
        </p:nvSpPr>
        <p:spPr>
          <a:xfrm>
            <a:off x="6244479" y="897443"/>
            <a:ext cx="1464889" cy="1101831"/>
          </a:xfrm>
          <a:custGeom>
            <a:avLst/>
            <a:gdLst>
              <a:gd name="connsiteX0" fmla="*/ 152560 w 1464889"/>
              <a:gd name="connsiteY0" fmla="*/ 0 h 1101831"/>
              <a:gd name="connsiteX1" fmla="*/ 1464889 w 1464889"/>
              <a:gd name="connsiteY1" fmla="*/ 0 h 1101831"/>
              <a:gd name="connsiteX2" fmla="*/ 835414 w 1464889"/>
              <a:gd name="connsiteY2" fmla="*/ 1101831 h 1101831"/>
              <a:gd name="connsiteX3" fmla="*/ 152560 w 1464889"/>
              <a:gd name="connsiteY3" fmla="*/ 1101831 h 1101831"/>
              <a:gd name="connsiteX4" fmla="*/ 0 w 1464889"/>
              <a:gd name="connsiteY4" fmla="*/ 949271 h 1101831"/>
              <a:gd name="connsiteX5" fmla="*/ 0 w 1464889"/>
              <a:gd name="connsiteY5" fmla="*/ 152560 h 1101831"/>
              <a:gd name="connsiteX6" fmla="*/ 152560 w 1464889"/>
              <a:gd name="connsiteY6" fmla="*/ 0 h 110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4889" h="1101831">
                <a:moveTo>
                  <a:pt x="152560" y="0"/>
                </a:moveTo>
                <a:lnTo>
                  <a:pt x="1464889" y="0"/>
                </a:lnTo>
                <a:lnTo>
                  <a:pt x="835414" y="1101831"/>
                </a:lnTo>
                <a:lnTo>
                  <a:pt x="152560" y="1101831"/>
                </a:lnTo>
                <a:cubicBezTo>
                  <a:pt x="68303" y="1101831"/>
                  <a:pt x="0" y="1033528"/>
                  <a:pt x="0" y="949271"/>
                </a:cubicBezTo>
                <a:lnTo>
                  <a:pt x="0" y="152560"/>
                </a:lnTo>
                <a:cubicBezTo>
                  <a:pt x="0" y="68303"/>
                  <a:pt x="68303" y="0"/>
                  <a:pt x="152560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b="1" dirty="0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7BA3B4C0-5981-49AE-B9F0-F9A20F0F269F}"/>
              </a:ext>
            </a:extLst>
          </p:cNvPr>
          <p:cNvSpPr/>
          <p:nvPr/>
        </p:nvSpPr>
        <p:spPr>
          <a:xfrm>
            <a:off x="6244479" y="2067218"/>
            <a:ext cx="1464889" cy="1101831"/>
          </a:xfrm>
          <a:custGeom>
            <a:avLst/>
            <a:gdLst>
              <a:gd name="connsiteX0" fmla="*/ 152560 w 1464889"/>
              <a:gd name="connsiteY0" fmla="*/ 0 h 1101831"/>
              <a:gd name="connsiteX1" fmla="*/ 1464889 w 1464889"/>
              <a:gd name="connsiteY1" fmla="*/ 0 h 1101831"/>
              <a:gd name="connsiteX2" fmla="*/ 835414 w 1464889"/>
              <a:gd name="connsiteY2" fmla="*/ 1101831 h 1101831"/>
              <a:gd name="connsiteX3" fmla="*/ 152560 w 1464889"/>
              <a:gd name="connsiteY3" fmla="*/ 1101831 h 1101831"/>
              <a:gd name="connsiteX4" fmla="*/ 0 w 1464889"/>
              <a:gd name="connsiteY4" fmla="*/ 949271 h 1101831"/>
              <a:gd name="connsiteX5" fmla="*/ 0 w 1464889"/>
              <a:gd name="connsiteY5" fmla="*/ 152560 h 1101831"/>
              <a:gd name="connsiteX6" fmla="*/ 152560 w 1464889"/>
              <a:gd name="connsiteY6" fmla="*/ 0 h 110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4889" h="1101831">
                <a:moveTo>
                  <a:pt x="152560" y="0"/>
                </a:moveTo>
                <a:lnTo>
                  <a:pt x="1464889" y="0"/>
                </a:lnTo>
                <a:lnTo>
                  <a:pt x="835414" y="1101831"/>
                </a:lnTo>
                <a:lnTo>
                  <a:pt x="152560" y="1101831"/>
                </a:lnTo>
                <a:cubicBezTo>
                  <a:pt x="68303" y="1101831"/>
                  <a:pt x="0" y="1033528"/>
                  <a:pt x="0" y="949271"/>
                </a:cubicBezTo>
                <a:lnTo>
                  <a:pt x="0" y="152560"/>
                </a:lnTo>
                <a:cubicBezTo>
                  <a:pt x="0" y="68303"/>
                  <a:pt x="68303" y="0"/>
                  <a:pt x="152560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b="1" dirty="0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4AF21A63-D552-4302-BA27-5E5A93AD8F29}"/>
              </a:ext>
            </a:extLst>
          </p:cNvPr>
          <p:cNvSpPr/>
          <p:nvPr/>
        </p:nvSpPr>
        <p:spPr>
          <a:xfrm>
            <a:off x="6244479" y="4403759"/>
            <a:ext cx="1464889" cy="1101831"/>
          </a:xfrm>
          <a:custGeom>
            <a:avLst/>
            <a:gdLst>
              <a:gd name="connsiteX0" fmla="*/ 152560 w 1464889"/>
              <a:gd name="connsiteY0" fmla="*/ 0 h 1101831"/>
              <a:gd name="connsiteX1" fmla="*/ 1464889 w 1464889"/>
              <a:gd name="connsiteY1" fmla="*/ 0 h 1101831"/>
              <a:gd name="connsiteX2" fmla="*/ 835414 w 1464889"/>
              <a:gd name="connsiteY2" fmla="*/ 1101831 h 1101831"/>
              <a:gd name="connsiteX3" fmla="*/ 152560 w 1464889"/>
              <a:gd name="connsiteY3" fmla="*/ 1101831 h 1101831"/>
              <a:gd name="connsiteX4" fmla="*/ 0 w 1464889"/>
              <a:gd name="connsiteY4" fmla="*/ 949271 h 1101831"/>
              <a:gd name="connsiteX5" fmla="*/ 0 w 1464889"/>
              <a:gd name="connsiteY5" fmla="*/ 152560 h 1101831"/>
              <a:gd name="connsiteX6" fmla="*/ 152560 w 1464889"/>
              <a:gd name="connsiteY6" fmla="*/ 0 h 110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4889" h="1101831">
                <a:moveTo>
                  <a:pt x="152560" y="0"/>
                </a:moveTo>
                <a:lnTo>
                  <a:pt x="1464889" y="0"/>
                </a:lnTo>
                <a:lnTo>
                  <a:pt x="835414" y="1101831"/>
                </a:lnTo>
                <a:lnTo>
                  <a:pt x="152560" y="1101831"/>
                </a:lnTo>
                <a:cubicBezTo>
                  <a:pt x="68303" y="1101831"/>
                  <a:pt x="0" y="1033528"/>
                  <a:pt x="0" y="949271"/>
                </a:cubicBezTo>
                <a:lnTo>
                  <a:pt x="0" y="152560"/>
                </a:lnTo>
                <a:cubicBezTo>
                  <a:pt x="0" y="68303"/>
                  <a:pt x="68303" y="0"/>
                  <a:pt x="152560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b="1" dirty="0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06791D05-35D1-44BC-9B58-37C797458E72}"/>
              </a:ext>
            </a:extLst>
          </p:cNvPr>
          <p:cNvSpPr/>
          <p:nvPr/>
        </p:nvSpPr>
        <p:spPr>
          <a:xfrm>
            <a:off x="6244479" y="5570343"/>
            <a:ext cx="1464889" cy="1101831"/>
          </a:xfrm>
          <a:custGeom>
            <a:avLst/>
            <a:gdLst>
              <a:gd name="connsiteX0" fmla="*/ 152560 w 1464889"/>
              <a:gd name="connsiteY0" fmla="*/ 0 h 1101831"/>
              <a:gd name="connsiteX1" fmla="*/ 1464889 w 1464889"/>
              <a:gd name="connsiteY1" fmla="*/ 0 h 1101831"/>
              <a:gd name="connsiteX2" fmla="*/ 835414 w 1464889"/>
              <a:gd name="connsiteY2" fmla="*/ 1101831 h 1101831"/>
              <a:gd name="connsiteX3" fmla="*/ 152560 w 1464889"/>
              <a:gd name="connsiteY3" fmla="*/ 1101831 h 1101831"/>
              <a:gd name="connsiteX4" fmla="*/ 0 w 1464889"/>
              <a:gd name="connsiteY4" fmla="*/ 949271 h 1101831"/>
              <a:gd name="connsiteX5" fmla="*/ 0 w 1464889"/>
              <a:gd name="connsiteY5" fmla="*/ 152560 h 1101831"/>
              <a:gd name="connsiteX6" fmla="*/ 152560 w 1464889"/>
              <a:gd name="connsiteY6" fmla="*/ 0 h 110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4889" h="1101831">
                <a:moveTo>
                  <a:pt x="152560" y="0"/>
                </a:moveTo>
                <a:lnTo>
                  <a:pt x="1464889" y="0"/>
                </a:lnTo>
                <a:lnTo>
                  <a:pt x="835414" y="1101831"/>
                </a:lnTo>
                <a:lnTo>
                  <a:pt x="152560" y="1101831"/>
                </a:lnTo>
                <a:cubicBezTo>
                  <a:pt x="68303" y="1101831"/>
                  <a:pt x="0" y="1033528"/>
                  <a:pt x="0" y="949271"/>
                </a:cubicBezTo>
                <a:lnTo>
                  <a:pt x="0" y="152560"/>
                </a:lnTo>
                <a:cubicBezTo>
                  <a:pt x="0" y="68303"/>
                  <a:pt x="68303" y="0"/>
                  <a:pt x="152560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b="1" dirty="0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FA4FECA-7601-4BDF-ADE9-065F6750FFEB}"/>
              </a:ext>
            </a:extLst>
          </p:cNvPr>
          <p:cNvSpPr/>
          <p:nvPr/>
        </p:nvSpPr>
        <p:spPr>
          <a:xfrm>
            <a:off x="6273031" y="919842"/>
            <a:ext cx="8598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서해대교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EBD6BE-17A3-4800-B2ED-BE5EB25E94D0}"/>
              </a:ext>
            </a:extLst>
          </p:cNvPr>
          <p:cNvSpPr/>
          <p:nvPr/>
        </p:nvSpPr>
        <p:spPr>
          <a:xfrm>
            <a:off x="6273031" y="2096237"/>
            <a:ext cx="8598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동검도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4E88AF6-16A8-472D-B75A-4D1B35D586C9}"/>
              </a:ext>
            </a:extLst>
          </p:cNvPr>
          <p:cNvSpPr/>
          <p:nvPr/>
        </p:nvSpPr>
        <p:spPr>
          <a:xfrm>
            <a:off x="6273031" y="4452518"/>
            <a:ext cx="8598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제부도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1E09E8B-85BC-43C7-B80B-57A88CD7B999}"/>
              </a:ext>
            </a:extLst>
          </p:cNvPr>
          <p:cNvSpPr/>
          <p:nvPr/>
        </p:nvSpPr>
        <p:spPr>
          <a:xfrm>
            <a:off x="6244561" y="3244543"/>
            <a:ext cx="2947774" cy="1101831"/>
          </a:xfrm>
          <a:prstGeom prst="roundRect">
            <a:avLst>
              <a:gd name="adj" fmla="val 13846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EAC609D7-6E56-48D5-91EA-FB51AF71C40A}"/>
              </a:ext>
            </a:extLst>
          </p:cNvPr>
          <p:cNvSpPr/>
          <p:nvPr/>
        </p:nvSpPr>
        <p:spPr>
          <a:xfrm>
            <a:off x="6244506" y="3242278"/>
            <a:ext cx="1464889" cy="1101831"/>
          </a:xfrm>
          <a:custGeom>
            <a:avLst/>
            <a:gdLst>
              <a:gd name="connsiteX0" fmla="*/ 152560 w 1464889"/>
              <a:gd name="connsiteY0" fmla="*/ 0 h 1101831"/>
              <a:gd name="connsiteX1" fmla="*/ 1464889 w 1464889"/>
              <a:gd name="connsiteY1" fmla="*/ 0 h 1101831"/>
              <a:gd name="connsiteX2" fmla="*/ 835414 w 1464889"/>
              <a:gd name="connsiteY2" fmla="*/ 1101831 h 1101831"/>
              <a:gd name="connsiteX3" fmla="*/ 152560 w 1464889"/>
              <a:gd name="connsiteY3" fmla="*/ 1101831 h 1101831"/>
              <a:gd name="connsiteX4" fmla="*/ 0 w 1464889"/>
              <a:gd name="connsiteY4" fmla="*/ 949271 h 1101831"/>
              <a:gd name="connsiteX5" fmla="*/ 0 w 1464889"/>
              <a:gd name="connsiteY5" fmla="*/ 152560 h 1101831"/>
              <a:gd name="connsiteX6" fmla="*/ 152560 w 1464889"/>
              <a:gd name="connsiteY6" fmla="*/ 0 h 110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4889" h="1101831">
                <a:moveTo>
                  <a:pt x="152560" y="0"/>
                </a:moveTo>
                <a:lnTo>
                  <a:pt x="1464889" y="0"/>
                </a:lnTo>
                <a:lnTo>
                  <a:pt x="835414" y="1101831"/>
                </a:lnTo>
                <a:lnTo>
                  <a:pt x="152560" y="1101831"/>
                </a:lnTo>
                <a:cubicBezTo>
                  <a:pt x="68303" y="1101831"/>
                  <a:pt x="0" y="1033528"/>
                  <a:pt x="0" y="949271"/>
                </a:cubicBezTo>
                <a:lnTo>
                  <a:pt x="0" y="152560"/>
                </a:lnTo>
                <a:cubicBezTo>
                  <a:pt x="0" y="68303"/>
                  <a:pt x="68303" y="0"/>
                  <a:pt x="152560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b="1" dirty="0">
              <a:solidFill>
                <a:srgbClr val="8A96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45F134-C27E-46AF-B452-DAF115721500}"/>
              </a:ext>
            </a:extLst>
          </p:cNvPr>
          <p:cNvSpPr/>
          <p:nvPr/>
        </p:nvSpPr>
        <p:spPr>
          <a:xfrm>
            <a:off x="6273057" y="3283378"/>
            <a:ext cx="11514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굴업도</a:t>
            </a:r>
            <a:endParaRPr lang="ko-KR" altLang="en-US" sz="105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6001929-ED45-4B9C-8B55-7F6E990BFAE2}"/>
              </a:ext>
            </a:extLst>
          </p:cNvPr>
          <p:cNvSpPr/>
          <p:nvPr/>
        </p:nvSpPr>
        <p:spPr>
          <a:xfrm>
            <a:off x="6273030" y="5609028"/>
            <a:ext cx="1516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석모도 미네랄온천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D5B38F9-8002-4B3C-A177-10968A54706F}"/>
              </a:ext>
            </a:extLst>
          </p:cNvPr>
          <p:cNvSpPr/>
          <p:nvPr/>
        </p:nvSpPr>
        <p:spPr>
          <a:xfrm>
            <a:off x="6273030" y="1109750"/>
            <a:ext cx="8598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충남 </a:t>
            </a:r>
            <a:r>
              <a:rPr lang="ko-KR" altLang="en-US" sz="900" b="1" dirty="0" err="1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당진시</a:t>
            </a:r>
            <a:endParaRPr lang="ko-KR" altLang="en-US" sz="9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8D27A17-1C42-4AD9-9282-8E06663A47D5}"/>
              </a:ext>
            </a:extLst>
          </p:cNvPr>
          <p:cNvSpPr/>
          <p:nvPr/>
        </p:nvSpPr>
        <p:spPr>
          <a:xfrm>
            <a:off x="6273029" y="2301600"/>
            <a:ext cx="12594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인천광역시 강화군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7E01150-7D54-4685-A615-200D1E913A06}"/>
              </a:ext>
            </a:extLst>
          </p:cNvPr>
          <p:cNvSpPr/>
          <p:nvPr/>
        </p:nvSpPr>
        <p:spPr>
          <a:xfrm>
            <a:off x="6273029" y="3495106"/>
            <a:ext cx="12594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인천광역시 옹진군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F908163-7D75-4432-A91C-874D882AB12C}"/>
              </a:ext>
            </a:extLst>
          </p:cNvPr>
          <p:cNvSpPr/>
          <p:nvPr/>
        </p:nvSpPr>
        <p:spPr>
          <a:xfrm>
            <a:off x="6273029" y="4626964"/>
            <a:ext cx="12594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경기도 화성시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5BCFE40-D92A-4202-9957-D9C4DF88669F}"/>
              </a:ext>
            </a:extLst>
          </p:cNvPr>
          <p:cNvSpPr/>
          <p:nvPr/>
        </p:nvSpPr>
        <p:spPr>
          <a:xfrm>
            <a:off x="6273029" y="5812279"/>
            <a:ext cx="12594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인천광역시 강화군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D1EB5F-CD29-45E3-9DAD-CB66DF6B8B98}"/>
              </a:ext>
            </a:extLst>
          </p:cNvPr>
          <p:cNvSpPr/>
          <p:nvPr/>
        </p:nvSpPr>
        <p:spPr>
          <a:xfrm>
            <a:off x="1167218" y="974371"/>
            <a:ext cx="2698328" cy="97034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18A199-BCDA-4B8C-8067-853FF0C4999F}"/>
              </a:ext>
            </a:extLst>
          </p:cNvPr>
          <p:cNvSpPr txBox="1"/>
          <p:nvPr/>
        </p:nvSpPr>
        <p:spPr>
          <a:xfrm>
            <a:off x="264561" y="849616"/>
            <a:ext cx="371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추가 분석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관광지 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Tag,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라벨링으로 점수 집계</a:t>
            </a:r>
            <a:endParaRPr lang="en-US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C4F77F94-51F3-4184-83DA-08ABFCAB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1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FEBC489-1902-48BA-9D12-AABF2C1B698F}"/>
              </a:ext>
            </a:extLst>
          </p:cNvPr>
          <p:cNvCxnSpPr>
            <a:cxnSpLocks/>
          </p:cNvCxnSpPr>
          <p:nvPr/>
        </p:nvCxnSpPr>
        <p:spPr>
          <a:xfrm flipH="1">
            <a:off x="567651" y="1831464"/>
            <a:ext cx="11695" cy="2520000"/>
          </a:xfrm>
          <a:prstGeom prst="line">
            <a:avLst/>
          </a:prstGeom>
          <a:ln w="9525">
            <a:solidFill>
              <a:srgbClr val="8A96A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74D3BBE-FF88-4CA8-92BB-88534EBEEA54}"/>
              </a:ext>
            </a:extLst>
          </p:cNvPr>
          <p:cNvCxnSpPr>
            <a:cxnSpLocks/>
          </p:cNvCxnSpPr>
          <p:nvPr/>
        </p:nvCxnSpPr>
        <p:spPr>
          <a:xfrm flipH="1">
            <a:off x="2918147" y="1831464"/>
            <a:ext cx="11695" cy="2520000"/>
          </a:xfrm>
          <a:prstGeom prst="line">
            <a:avLst/>
          </a:prstGeom>
          <a:ln w="9525">
            <a:solidFill>
              <a:srgbClr val="8A96A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94F7304-C2D4-41A9-AD46-936E9D9051B7}"/>
              </a:ext>
            </a:extLst>
          </p:cNvPr>
          <p:cNvCxnSpPr>
            <a:cxnSpLocks/>
          </p:cNvCxnSpPr>
          <p:nvPr/>
        </p:nvCxnSpPr>
        <p:spPr>
          <a:xfrm flipH="1">
            <a:off x="5251100" y="1831464"/>
            <a:ext cx="11695" cy="2520000"/>
          </a:xfrm>
          <a:prstGeom prst="line">
            <a:avLst/>
          </a:prstGeom>
          <a:ln w="9525">
            <a:solidFill>
              <a:srgbClr val="8A96A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9D76D31-2611-450C-8603-62E2EBADB4A4}"/>
              </a:ext>
            </a:extLst>
          </p:cNvPr>
          <p:cNvCxnSpPr>
            <a:cxnSpLocks/>
          </p:cNvCxnSpPr>
          <p:nvPr/>
        </p:nvCxnSpPr>
        <p:spPr>
          <a:xfrm flipH="1">
            <a:off x="7592442" y="1831464"/>
            <a:ext cx="11695" cy="2520000"/>
          </a:xfrm>
          <a:prstGeom prst="line">
            <a:avLst/>
          </a:prstGeom>
          <a:ln w="9525">
            <a:solidFill>
              <a:srgbClr val="8A96A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6A5618-FB09-4B8C-B7B7-35AEF3B4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3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457E64-D52E-4612-AB0F-CED8AECD19F2}"/>
              </a:ext>
            </a:extLst>
          </p:cNvPr>
          <p:cNvSpPr txBox="1"/>
          <p:nvPr/>
        </p:nvSpPr>
        <p:spPr>
          <a:xfrm>
            <a:off x="264561" y="415452"/>
            <a:ext cx="3028393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Four hours drive </a:t>
            </a: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EDBB10-4CBD-4E5E-BD11-5D6AAF54A125}"/>
              </a:ext>
            </a:extLst>
          </p:cNvPr>
          <p:cNvSpPr txBox="1"/>
          <p:nvPr/>
        </p:nvSpPr>
        <p:spPr>
          <a:xfrm>
            <a:off x="264561" y="849616"/>
            <a:ext cx="388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마이닝을 통한 근교 여행지 및 여행활동 추천</a:t>
            </a:r>
            <a:endParaRPr lang="en-US" altLang="ko-KR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A06B6D0-0A4C-4245-BDD7-33E37F8A2421}"/>
              </a:ext>
            </a:extLst>
          </p:cNvPr>
          <p:cNvCxnSpPr>
            <a:cxnSpLocks/>
          </p:cNvCxnSpPr>
          <p:nvPr/>
        </p:nvCxnSpPr>
        <p:spPr>
          <a:xfrm>
            <a:off x="364841" y="1835920"/>
            <a:ext cx="8674656" cy="0"/>
          </a:xfrm>
          <a:prstGeom prst="line">
            <a:avLst/>
          </a:prstGeom>
          <a:ln w="15875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073DE39-9F2F-4B4A-9E66-7E9950B1AC1A}"/>
              </a:ext>
            </a:extLst>
          </p:cNvPr>
          <p:cNvSpPr txBox="1"/>
          <p:nvPr/>
        </p:nvSpPr>
        <p:spPr>
          <a:xfrm>
            <a:off x="2661346" y="1457206"/>
            <a:ext cx="51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분석</a:t>
            </a:r>
            <a:endParaRPr lang="en-US" altLang="ko-KR" sz="14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A326F2C-E5CE-49D2-B65E-5AADF29677F8}"/>
              </a:ext>
            </a:extLst>
          </p:cNvPr>
          <p:cNvSpPr/>
          <p:nvPr/>
        </p:nvSpPr>
        <p:spPr>
          <a:xfrm>
            <a:off x="537345" y="1807679"/>
            <a:ext cx="70925" cy="70925"/>
          </a:xfrm>
          <a:prstGeom prst="ellipse">
            <a:avLst/>
          </a:prstGeom>
          <a:solidFill>
            <a:srgbClr val="313540"/>
          </a:solidFill>
          <a:ln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C55E173-F1BC-4587-80F5-26AD5E0E0524}"/>
              </a:ext>
            </a:extLst>
          </p:cNvPr>
          <p:cNvSpPr/>
          <p:nvPr/>
        </p:nvSpPr>
        <p:spPr>
          <a:xfrm>
            <a:off x="2891074" y="1807679"/>
            <a:ext cx="70925" cy="70925"/>
          </a:xfrm>
          <a:prstGeom prst="ellipse">
            <a:avLst/>
          </a:prstGeom>
          <a:solidFill>
            <a:srgbClr val="667383"/>
          </a:solidFill>
          <a:ln>
            <a:solidFill>
              <a:srgbClr val="313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1569687-C161-41FA-B42C-E11EB57E98B7}"/>
              </a:ext>
            </a:extLst>
          </p:cNvPr>
          <p:cNvSpPr/>
          <p:nvPr/>
        </p:nvSpPr>
        <p:spPr>
          <a:xfrm>
            <a:off x="5229875" y="1807679"/>
            <a:ext cx="70925" cy="70925"/>
          </a:xfrm>
          <a:prstGeom prst="ellipse">
            <a:avLst/>
          </a:prstGeom>
          <a:solidFill>
            <a:srgbClr val="8A96A4"/>
          </a:solidFill>
          <a:ln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DD2FB7-09F6-449B-A439-6A338146E8CB}"/>
              </a:ext>
            </a:extLst>
          </p:cNvPr>
          <p:cNvSpPr txBox="1"/>
          <p:nvPr/>
        </p:nvSpPr>
        <p:spPr>
          <a:xfrm>
            <a:off x="143542" y="1457206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현황 파악</a:t>
            </a:r>
            <a:endParaRPr lang="en-US" altLang="ko-KR" sz="14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E07C8F-4629-4721-9C63-2CE59BE02F98}"/>
              </a:ext>
            </a:extLst>
          </p:cNvPr>
          <p:cNvSpPr txBox="1"/>
          <p:nvPr/>
        </p:nvSpPr>
        <p:spPr>
          <a:xfrm>
            <a:off x="4849914" y="1457206"/>
            <a:ext cx="842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분석결과</a:t>
            </a:r>
            <a:endParaRPr lang="en-US" altLang="ko-KR" sz="14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847699C-8CE0-4381-AECB-6C932BB03A4C}"/>
              </a:ext>
            </a:extLst>
          </p:cNvPr>
          <p:cNvSpPr/>
          <p:nvPr/>
        </p:nvSpPr>
        <p:spPr>
          <a:xfrm>
            <a:off x="7564943" y="1807679"/>
            <a:ext cx="70925" cy="70925"/>
          </a:xfrm>
          <a:prstGeom prst="ellipse">
            <a:avLst/>
          </a:prstGeom>
          <a:solidFill>
            <a:srgbClr val="CA9C64"/>
          </a:solidFill>
          <a:ln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A2D50E-2028-425D-B715-E46B5105F2F8}"/>
              </a:ext>
            </a:extLst>
          </p:cNvPr>
          <p:cNvSpPr txBox="1"/>
          <p:nvPr/>
        </p:nvSpPr>
        <p:spPr>
          <a:xfrm>
            <a:off x="6983781" y="1457206"/>
            <a:ext cx="121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제안</a:t>
            </a:r>
            <a:endParaRPr lang="en-US" altLang="ko-KR" sz="14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2A139A-6BAF-40E3-99AA-E0E83E38A2B7}"/>
              </a:ext>
            </a:extLst>
          </p:cNvPr>
          <p:cNvSpPr txBox="1"/>
          <p:nvPr/>
        </p:nvSpPr>
        <p:spPr>
          <a:xfrm>
            <a:off x="558944" y="2153877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근거리 여행지 선호</a:t>
            </a:r>
            <a:endParaRPr lang="en-US" altLang="ko-KR" sz="12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6F292E-B70A-46C0-927F-79DF0C3751E5}"/>
              </a:ext>
            </a:extLst>
          </p:cNvPr>
          <p:cNvSpPr txBox="1"/>
          <p:nvPr/>
        </p:nvSpPr>
        <p:spPr>
          <a:xfrm>
            <a:off x="558944" y="2958794"/>
            <a:ext cx="1566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자연 친화 관광지 선호</a:t>
            </a:r>
            <a:endParaRPr lang="en-US" altLang="ko-KR" sz="12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DA7AE6-68A6-4C0D-96E9-67A4F32FB564}"/>
              </a:ext>
            </a:extLst>
          </p:cNvPr>
          <p:cNvSpPr txBox="1"/>
          <p:nvPr/>
        </p:nvSpPr>
        <p:spPr>
          <a:xfrm>
            <a:off x="558944" y="3773708"/>
            <a:ext cx="1426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개인 맞춤 여행 선호</a:t>
            </a:r>
            <a:endParaRPr lang="en-US" altLang="ko-KR" sz="12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E8C7F4-20B5-49D1-A606-89F16BA6C26B}"/>
              </a:ext>
            </a:extLst>
          </p:cNvPr>
          <p:cNvSpPr txBox="1"/>
          <p:nvPr/>
        </p:nvSpPr>
        <p:spPr>
          <a:xfrm>
            <a:off x="2981585" y="2153877"/>
            <a:ext cx="746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회귀분석</a:t>
            </a:r>
            <a:endParaRPr lang="en-US" altLang="ko-KR" sz="12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E3B03B-9FC1-4875-A080-1C7DDBBE883C}"/>
              </a:ext>
            </a:extLst>
          </p:cNvPr>
          <p:cNvSpPr txBox="1"/>
          <p:nvPr/>
        </p:nvSpPr>
        <p:spPr>
          <a:xfrm>
            <a:off x="2981585" y="3772111"/>
            <a:ext cx="139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Machine</a:t>
            </a:r>
            <a:r>
              <a: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Learning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28DA22-E279-467A-9F71-26CD8A4FF705}"/>
              </a:ext>
            </a:extLst>
          </p:cNvPr>
          <p:cNvSpPr txBox="1"/>
          <p:nvPr/>
        </p:nvSpPr>
        <p:spPr>
          <a:xfrm>
            <a:off x="5324075" y="2153877"/>
            <a:ext cx="1609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성별</a:t>
            </a:r>
            <a:r>
              <a:rPr lang="en-US" altLang="ko-KR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연령별 활동 다양</a:t>
            </a:r>
            <a:endParaRPr lang="en-US" altLang="ko-KR" sz="12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300133-38D6-4022-A0E9-64FF001091F6}"/>
              </a:ext>
            </a:extLst>
          </p:cNvPr>
          <p:cNvSpPr txBox="1"/>
          <p:nvPr/>
        </p:nvSpPr>
        <p:spPr>
          <a:xfrm>
            <a:off x="5324075" y="2958794"/>
            <a:ext cx="166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신한카드 소비지역 밀집</a:t>
            </a:r>
            <a:endParaRPr lang="en-US" altLang="ko-KR" sz="12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F3C70F-6773-4F08-B231-97826BE9A6C2}"/>
              </a:ext>
            </a:extLst>
          </p:cNvPr>
          <p:cNvSpPr txBox="1"/>
          <p:nvPr/>
        </p:nvSpPr>
        <p:spPr>
          <a:xfrm>
            <a:off x="5324075" y="3773708"/>
            <a:ext cx="2027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코로나 영향 미비한 업종 존재</a:t>
            </a:r>
            <a:endParaRPr lang="en-US" altLang="ko-KR" sz="12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F7BC18-2F68-43A8-9F92-0E7135753984}"/>
              </a:ext>
            </a:extLst>
          </p:cNvPr>
          <p:cNvSpPr txBox="1"/>
          <p:nvPr/>
        </p:nvSpPr>
        <p:spPr>
          <a:xfrm>
            <a:off x="7619642" y="2153877"/>
            <a:ext cx="2027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자연어 처리 신경망 모델 구축</a:t>
            </a:r>
            <a:endParaRPr lang="en-US" altLang="ko-KR" sz="12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0894E0-5117-49D4-860E-C0DC5321A6D0}"/>
              </a:ext>
            </a:extLst>
          </p:cNvPr>
          <p:cNvSpPr txBox="1"/>
          <p:nvPr/>
        </p:nvSpPr>
        <p:spPr>
          <a:xfrm>
            <a:off x="7619642" y="3766343"/>
            <a:ext cx="1286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R-CNN </a:t>
            </a:r>
            <a:r>
              <a:rPr lang="ko-KR" altLang="en-US" sz="12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모델 이용</a:t>
            </a:r>
            <a:endParaRPr lang="en-US" altLang="ko-KR" sz="12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1F6F9BC-1C94-430A-AD5E-D13A5734C98E}"/>
              </a:ext>
            </a:extLst>
          </p:cNvPr>
          <p:cNvCxnSpPr>
            <a:cxnSpLocks/>
          </p:cNvCxnSpPr>
          <p:nvPr/>
        </p:nvCxnSpPr>
        <p:spPr>
          <a:xfrm>
            <a:off x="8953467" y="1764983"/>
            <a:ext cx="73673" cy="64682"/>
          </a:xfrm>
          <a:prstGeom prst="line">
            <a:avLst/>
          </a:prstGeom>
          <a:ln w="22225" cap="rnd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E4B84E4B-04E4-4681-B2E3-6B91D85DAD49}"/>
              </a:ext>
            </a:extLst>
          </p:cNvPr>
          <p:cNvSpPr/>
          <p:nvPr/>
        </p:nvSpPr>
        <p:spPr>
          <a:xfrm>
            <a:off x="537345" y="2253821"/>
            <a:ext cx="70925" cy="70925"/>
          </a:xfrm>
          <a:prstGeom prst="ellipse">
            <a:avLst/>
          </a:prstGeom>
          <a:solidFill>
            <a:srgbClr val="313540"/>
          </a:solidFill>
          <a:ln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DF4513C-B920-42B9-BACB-D5CA48BC96F8}"/>
              </a:ext>
            </a:extLst>
          </p:cNvPr>
          <p:cNvSpPr/>
          <p:nvPr/>
        </p:nvSpPr>
        <p:spPr>
          <a:xfrm>
            <a:off x="537345" y="3071246"/>
            <a:ext cx="70925" cy="70925"/>
          </a:xfrm>
          <a:prstGeom prst="ellipse">
            <a:avLst/>
          </a:prstGeom>
          <a:solidFill>
            <a:srgbClr val="313540"/>
          </a:solidFill>
          <a:ln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891B5C4-7C67-4D63-A43E-94378C4E1E29}"/>
              </a:ext>
            </a:extLst>
          </p:cNvPr>
          <p:cNvSpPr/>
          <p:nvPr/>
        </p:nvSpPr>
        <p:spPr>
          <a:xfrm>
            <a:off x="537345" y="3876744"/>
            <a:ext cx="70925" cy="70925"/>
          </a:xfrm>
          <a:prstGeom prst="ellipse">
            <a:avLst/>
          </a:prstGeom>
          <a:solidFill>
            <a:srgbClr val="313540"/>
          </a:solidFill>
          <a:ln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B48124-5C27-4E52-8D1B-F3DDCCC00D39}"/>
              </a:ext>
            </a:extLst>
          </p:cNvPr>
          <p:cNvSpPr/>
          <p:nvPr/>
        </p:nvSpPr>
        <p:spPr>
          <a:xfrm>
            <a:off x="2891074" y="2256965"/>
            <a:ext cx="70925" cy="70925"/>
          </a:xfrm>
          <a:prstGeom prst="ellipse">
            <a:avLst/>
          </a:prstGeom>
          <a:solidFill>
            <a:srgbClr val="667383"/>
          </a:solidFill>
          <a:ln>
            <a:solidFill>
              <a:srgbClr val="313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08290ED0-093E-4F1E-BE10-C377D262286A}"/>
              </a:ext>
            </a:extLst>
          </p:cNvPr>
          <p:cNvSpPr/>
          <p:nvPr/>
        </p:nvSpPr>
        <p:spPr>
          <a:xfrm>
            <a:off x="2891074" y="3875554"/>
            <a:ext cx="70925" cy="70925"/>
          </a:xfrm>
          <a:prstGeom prst="ellipse">
            <a:avLst/>
          </a:prstGeom>
          <a:solidFill>
            <a:srgbClr val="667383"/>
          </a:solidFill>
          <a:ln>
            <a:solidFill>
              <a:srgbClr val="313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5" name="그림 74" descr="그리기이(가) 표시된 사진&#10;&#10;자동 생성된 설명">
            <a:extLst>
              <a:ext uri="{FF2B5EF4-FFF2-40B4-BE49-F238E27FC236}">
                <a16:creationId xmlns:a16="http://schemas.microsoft.com/office/drawing/2014/main" id="{1743E593-4E6D-4B24-BEA3-B866B973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57" y="2455253"/>
            <a:ext cx="945452" cy="945452"/>
          </a:xfrm>
          <a:prstGeom prst="rect">
            <a:avLst/>
          </a:prstGeom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id="{28E004A2-A88A-4978-A09C-C578036A6CCF}"/>
              </a:ext>
            </a:extLst>
          </p:cNvPr>
          <p:cNvSpPr/>
          <p:nvPr/>
        </p:nvSpPr>
        <p:spPr>
          <a:xfrm>
            <a:off x="5229875" y="2246356"/>
            <a:ext cx="70925" cy="70925"/>
          </a:xfrm>
          <a:prstGeom prst="ellipse">
            <a:avLst/>
          </a:prstGeom>
          <a:solidFill>
            <a:srgbClr val="8A96A4"/>
          </a:solidFill>
          <a:ln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94A44E1-E798-426F-9861-DC6D40657C4F}"/>
              </a:ext>
            </a:extLst>
          </p:cNvPr>
          <p:cNvSpPr/>
          <p:nvPr/>
        </p:nvSpPr>
        <p:spPr>
          <a:xfrm>
            <a:off x="5229875" y="3060299"/>
            <a:ext cx="70925" cy="70925"/>
          </a:xfrm>
          <a:prstGeom prst="ellipse">
            <a:avLst/>
          </a:prstGeom>
          <a:solidFill>
            <a:srgbClr val="8A96A4"/>
          </a:solidFill>
          <a:ln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2813153-301B-46F8-BE35-F2F3A7B732C6}"/>
              </a:ext>
            </a:extLst>
          </p:cNvPr>
          <p:cNvSpPr/>
          <p:nvPr/>
        </p:nvSpPr>
        <p:spPr>
          <a:xfrm>
            <a:off x="5229875" y="3869381"/>
            <a:ext cx="70925" cy="70925"/>
          </a:xfrm>
          <a:prstGeom prst="ellipse">
            <a:avLst/>
          </a:prstGeom>
          <a:solidFill>
            <a:srgbClr val="8A96A4"/>
          </a:solidFill>
          <a:ln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626B574-259C-477E-8D6E-F26B481334B3}"/>
              </a:ext>
            </a:extLst>
          </p:cNvPr>
          <p:cNvSpPr/>
          <p:nvPr/>
        </p:nvSpPr>
        <p:spPr>
          <a:xfrm>
            <a:off x="7564943" y="2250954"/>
            <a:ext cx="70925" cy="70925"/>
          </a:xfrm>
          <a:prstGeom prst="ellipse">
            <a:avLst/>
          </a:prstGeom>
          <a:solidFill>
            <a:srgbClr val="CA9C64"/>
          </a:solidFill>
          <a:ln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EAD0668-DE69-4851-829B-B7A589F6B4D8}"/>
              </a:ext>
            </a:extLst>
          </p:cNvPr>
          <p:cNvSpPr/>
          <p:nvPr/>
        </p:nvSpPr>
        <p:spPr>
          <a:xfrm>
            <a:off x="7564943" y="3876744"/>
            <a:ext cx="70925" cy="70925"/>
          </a:xfrm>
          <a:prstGeom prst="ellipse">
            <a:avLst/>
          </a:prstGeom>
          <a:solidFill>
            <a:srgbClr val="CA9C64"/>
          </a:solidFill>
          <a:ln>
            <a:solidFill>
              <a:srgbClr val="6673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A804D72-40BA-48FF-B6B3-18A5CA9CBC69}"/>
              </a:ext>
            </a:extLst>
          </p:cNvPr>
          <p:cNvGrpSpPr/>
          <p:nvPr/>
        </p:nvGrpSpPr>
        <p:grpSpPr>
          <a:xfrm>
            <a:off x="2981585" y="4136664"/>
            <a:ext cx="1848792" cy="1721198"/>
            <a:chOff x="297777" y="3064392"/>
            <a:chExt cx="3509946" cy="3284623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2B7EF825-C539-453B-8C46-5217BD80984E}"/>
                </a:ext>
              </a:extLst>
            </p:cNvPr>
            <p:cNvSpPr/>
            <p:nvPr/>
          </p:nvSpPr>
          <p:spPr>
            <a:xfrm>
              <a:off x="297777" y="4215305"/>
              <a:ext cx="1721847" cy="907197"/>
            </a:xfrm>
            <a:prstGeom prst="roundRect">
              <a:avLst/>
            </a:prstGeom>
            <a:solidFill>
              <a:srgbClr val="44C8A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4E39A6F7-1EEE-4010-A07C-373E4B274037}"/>
                </a:ext>
              </a:extLst>
            </p:cNvPr>
            <p:cNvSpPr/>
            <p:nvPr/>
          </p:nvSpPr>
          <p:spPr>
            <a:xfrm>
              <a:off x="2085876" y="4215306"/>
              <a:ext cx="1721847" cy="907197"/>
            </a:xfrm>
            <a:prstGeom prst="roundRect">
              <a:avLst/>
            </a:prstGeom>
            <a:solidFill>
              <a:srgbClr val="41C36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9BF8394D-ED27-4A5E-959C-8C1EFA5919DE}"/>
                </a:ext>
              </a:extLst>
            </p:cNvPr>
            <p:cNvSpPr/>
            <p:nvPr/>
          </p:nvSpPr>
          <p:spPr>
            <a:xfrm>
              <a:off x="2085876" y="3064392"/>
              <a:ext cx="1721847" cy="907197"/>
            </a:xfrm>
            <a:prstGeom prst="roundRect">
              <a:avLst/>
            </a:prstGeom>
            <a:solidFill>
              <a:srgbClr val="44BCCA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89042CEF-B24E-4A7E-92C8-009F7D2B1647}"/>
                </a:ext>
              </a:extLst>
            </p:cNvPr>
            <p:cNvSpPr/>
            <p:nvPr/>
          </p:nvSpPr>
          <p:spPr>
            <a:xfrm>
              <a:off x="325937" y="3064392"/>
              <a:ext cx="1681898" cy="907197"/>
            </a:xfrm>
            <a:prstGeom prst="roundRect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B8682C87-5704-4E8B-9F7F-E3601B553CA1}"/>
                </a:ext>
              </a:extLst>
            </p:cNvPr>
            <p:cNvSpPr/>
            <p:nvPr/>
          </p:nvSpPr>
          <p:spPr>
            <a:xfrm>
              <a:off x="297777" y="5441817"/>
              <a:ext cx="1721847" cy="907197"/>
            </a:xfrm>
            <a:prstGeom prst="roundRect">
              <a:avLst/>
            </a:prstGeom>
            <a:solidFill>
              <a:srgbClr val="40BA3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6DFCC901-5F08-4D9B-B028-04AB54A7E517}"/>
                </a:ext>
              </a:extLst>
            </p:cNvPr>
            <p:cNvSpPr/>
            <p:nvPr/>
          </p:nvSpPr>
          <p:spPr>
            <a:xfrm>
              <a:off x="2085876" y="5441818"/>
              <a:ext cx="1721847" cy="907197"/>
            </a:xfrm>
            <a:prstGeom prst="roundRect">
              <a:avLst/>
            </a:prstGeom>
            <a:solidFill>
              <a:srgbClr val="71B34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C6BA39E-D02D-433F-93CD-CD09B5F4B2CB}"/>
                </a:ext>
              </a:extLst>
            </p:cNvPr>
            <p:cNvSpPr txBox="1"/>
            <p:nvPr/>
          </p:nvSpPr>
          <p:spPr>
            <a:xfrm>
              <a:off x="869999" y="3221053"/>
              <a:ext cx="57740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SVM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8F416D3-20C3-46D5-9D14-F91C33FF010B}"/>
                </a:ext>
              </a:extLst>
            </p:cNvPr>
            <p:cNvSpPr txBox="1"/>
            <p:nvPr/>
          </p:nvSpPr>
          <p:spPr>
            <a:xfrm>
              <a:off x="2203925" y="3091166"/>
              <a:ext cx="1485747" cy="881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Random</a:t>
              </a:r>
              <a:b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Forest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9830A2A-D9CC-495A-AF79-B319F060F574}"/>
                </a:ext>
              </a:extLst>
            </p:cNvPr>
            <p:cNvSpPr txBox="1"/>
            <p:nvPr/>
          </p:nvSpPr>
          <p:spPr>
            <a:xfrm>
              <a:off x="664013" y="4361127"/>
              <a:ext cx="98937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AdaBoost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7F4758D-6961-4C56-B919-85684C3F3229}"/>
                </a:ext>
              </a:extLst>
            </p:cNvPr>
            <p:cNvSpPr txBox="1"/>
            <p:nvPr/>
          </p:nvSpPr>
          <p:spPr>
            <a:xfrm>
              <a:off x="2488980" y="4361127"/>
              <a:ext cx="91563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XGBoost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8817D7B-B442-4A04-8032-85392D164CD8}"/>
                </a:ext>
              </a:extLst>
            </p:cNvPr>
            <p:cNvSpPr txBox="1"/>
            <p:nvPr/>
          </p:nvSpPr>
          <p:spPr>
            <a:xfrm>
              <a:off x="389957" y="5468003"/>
              <a:ext cx="1537482" cy="881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Gradient</a:t>
              </a:r>
              <a:b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Boost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3AB1BF-9EF6-4B20-B945-472A5E5C0431}"/>
                </a:ext>
              </a:extLst>
            </p:cNvPr>
            <p:cNvSpPr txBox="1"/>
            <p:nvPr/>
          </p:nvSpPr>
          <p:spPr>
            <a:xfrm>
              <a:off x="2425237" y="5587639"/>
              <a:ext cx="102464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LightGBM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5" name="그림 94" descr="표지판이(가) 표시된 사진&#10;&#10;자동 생성된 설명">
            <a:extLst>
              <a:ext uri="{FF2B5EF4-FFF2-40B4-BE49-F238E27FC236}">
                <a16:creationId xmlns:a16="http://schemas.microsoft.com/office/drawing/2014/main" id="{E8C20233-2662-4BAA-9D53-7E9E8A334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42" y="4050707"/>
            <a:ext cx="1167451" cy="1167451"/>
          </a:xfrm>
          <a:prstGeom prst="rect">
            <a:avLst/>
          </a:prstGeom>
        </p:spPr>
      </p:pic>
      <p:pic>
        <p:nvPicPr>
          <p:cNvPr id="96" name="그림 95" descr="개체, 시계이(가) 표시된 사진&#10;&#10;자동 생성된 설명">
            <a:extLst>
              <a:ext uri="{FF2B5EF4-FFF2-40B4-BE49-F238E27FC236}">
                <a16:creationId xmlns:a16="http://schemas.microsoft.com/office/drawing/2014/main" id="{9C7A2A4D-8592-4E80-B12C-E60F6217A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56" y="2508191"/>
            <a:ext cx="1858743" cy="104554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F105027-B153-4CE1-912C-16FD2F3F9002}"/>
              </a:ext>
            </a:extLst>
          </p:cNvPr>
          <p:cNvSpPr txBox="1"/>
          <p:nvPr/>
        </p:nvSpPr>
        <p:spPr>
          <a:xfrm>
            <a:off x="264561" y="105977"/>
            <a:ext cx="599844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EE63ABB7-1C74-4725-A067-462A6C3EBF7F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30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92CB2C0E-A406-47F3-8E75-AB28521F5A22}"/>
              </a:ext>
            </a:extLst>
          </p:cNvPr>
          <p:cNvSpPr/>
          <p:nvPr/>
        </p:nvSpPr>
        <p:spPr>
          <a:xfrm>
            <a:off x="6767515" y="3361710"/>
            <a:ext cx="349683" cy="134579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6DD33D-955E-41B4-8A8A-14BB7795F3BC}"/>
              </a:ext>
            </a:extLst>
          </p:cNvPr>
          <p:cNvSpPr/>
          <p:nvPr/>
        </p:nvSpPr>
        <p:spPr>
          <a:xfrm>
            <a:off x="9338667" y="3361710"/>
            <a:ext cx="349683" cy="134579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CB76F2F-3969-4599-BB63-8073B645B3B4}"/>
              </a:ext>
            </a:extLst>
          </p:cNvPr>
          <p:cNvSpPr/>
          <p:nvPr/>
        </p:nvSpPr>
        <p:spPr>
          <a:xfrm>
            <a:off x="7958562" y="3361710"/>
            <a:ext cx="751231" cy="134579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F066B4-4006-4752-9A06-5838336B8CA0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7E6DAF1-93B9-4151-ACBD-24E7C3EA02AF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E25765F-4636-4975-B099-CE22790B114F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09BD3EE-80A0-402F-8C8A-F05AF2205638}"/>
              </a:ext>
            </a:extLst>
          </p:cNvPr>
          <p:cNvSpPr/>
          <p:nvPr/>
        </p:nvSpPr>
        <p:spPr>
          <a:xfrm>
            <a:off x="5669359" y="2800634"/>
            <a:ext cx="2630847" cy="310040"/>
          </a:xfrm>
          <a:prstGeom prst="rect">
            <a:avLst/>
          </a:prstGeom>
          <a:solidFill>
            <a:srgbClr val="313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085E55A-1FE7-4067-8D74-EB3417A1C6D7}"/>
              </a:ext>
            </a:extLst>
          </p:cNvPr>
          <p:cNvCxnSpPr>
            <a:cxnSpLocks/>
          </p:cNvCxnSpPr>
          <p:nvPr/>
        </p:nvCxnSpPr>
        <p:spPr>
          <a:xfrm>
            <a:off x="5693776" y="3130192"/>
            <a:ext cx="2675129" cy="0"/>
          </a:xfrm>
          <a:prstGeom prst="line">
            <a:avLst/>
          </a:prstGeom>
          <a:ln w="15875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BE45D27-4679-44E9-B00D-C91800B01F00}"/>
              </a:ext>
            </a:extLst>
          </p:cNvPr>
          <p:cNvSpPr txBox="1"/>
          <p:nvPr/>
        </p:nvSpPr>
        <p:spPr>
          <a:xfrm>
            <a:off x="5637993" y="2805529"/>
            <a:ext cx="2464136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Maps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위치 표시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072F11-207B-4EC3-AB0B-95E72C6DF580}"/>
              </a:ext>
            </a:extLst>
          </p:cNvPr>
          <p:cNvSpPr txBox="1"/>
          <p:nvPr/>
        </p:nvSpPr>
        <p:spPr>
          <a:xfrm>
            <a:off x="5569801" y="3283087"/>
            <a:ext cx="4232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사용자 정보인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를 기준으로  관광지 위치를 지도에 표시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D8B0168-B8A5-4CE3-969A-6D209767085C}"/>
              </a:ext>
            </a:extLst>
          </p:cNvPr>
          <p:cNvSpPr txBox="1"/>
          <p:nvPr/>
        </p:nvSpPr>
        <p:spPr>
          <a:xfrm>
            <a:off x="5569801" y="3644767"/>
            <a:ext cx="4376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집으로부터 얼마나 여행지가 떨어져 있는지 지도에서 확인가능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FBDE959-86C9-483A-8FD5-23D13905916E}"/>
              </a:ext>
            </a:extLst>
          </p:cNvPr>
          <p:cNvSpPr/>
          <p:nvPr/>
        </p:nvSpPr>
        <p:spPr>
          <a:xfrm>
            <a:off x="1167218" y="974371"/>
            <a:ext cx="1312298" cy="97034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AADF5B-BD4F-4E25-B951-46287802231E}"/>
              </a:ext>
            </a:extLst>
          </p:cNvPr>
          <p:cNvSpPr txBox="1"/>
          <p:nvPr/>
        </p:nvSpPr>
        <p:spPr>
          <a:xfrm>
            <a:off x="264561" y="849616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추가 분석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sz="1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DA9F394B-B00F-4E25-B613-856410AB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30</a:t>
            </a:fld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0892A94-CACB-48D7-B4A1-A70D23F7BE8D}"/>
              </a:ext>
            </a:extLst>
          </p:cNvPr>
          <p:cNvGrpSpPr/>
          <p:nvPr/>
        </p:nvGrpSpPr>
        <p:grpSpPr>
          <a:xfrm>
            <a:off x="295918" y="1591557"/>
            <a:ext cx="5196108" cy="4770488"/>
            <a:chOff x="597001" y="1672060"/>
            <a:chExt cx="5243732" cy="4814211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CE0864E-6052-4E56-B6A7-72B337066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001" y="1672060"/>
              <a:ext cx="5243732" cy="4814211"/>
            </a:xfrm>
            <a:prstGeom prst="rect">
              <a:avLst/>
            </a:prstGeom>
          </p:spPr>
        </p:pic>
        <p:pic>
          <p:nvPicPr>
            <p:cNvPr id="50" name="Picture 2" descr="지도, 위치, 지도, 마커 아이콘">
              <a:extLst>
                <a:ext uri="{FF2B5EF4-FFF2-40B4-BE49-F238E27FC236}">
                  <a16:creationId xmlns:a16="http://schemas.microsoft.com/office/drawing/2014/main" id="{8003F803-0041-424A-939E-B85BCD388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231" y="1948895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지도, 위치, 사람, 사람들 아이콘">
              <a:extLst>
                <a:ext uri="{FF2B5EF4-FFF2-40B4-BE49-F238E27FC236}">
                  <a16:creationId xmlns:a16="http://schemas.microsoft.com/office/drawing/2014/main" id="{1CFC1A73-9581-44B6-AF46-DE0C22206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818" y="2667783"/>
              <a:ext cx="640718" cy="64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F927E58-275C-4FD8-B2AD-C8B4AFB35211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 flipV="1">
              <a:off x="2539332" y="2278270"/>
              <a:ext cx="2377486" cy="709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E0E8E6-E394-4691-8DED-E641CF90F897}"/>
                </a:ext>
              </a:extLst>
            </p:cNvPr>
            <p:cNvSpPr txBox="1"/>
            <p:nvPr/>
          </p:nvSpPr>
          <p:spPr>
            <a:xfrm rot="974867">
              <a:off x="3350454" y="2332983"/>
              <a:ext cx="7296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68km</a:t>
              </a:r>
              <a:endParaRPr lang="ko-KR" altLang="en-US" sz="13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8B3D233-4EA4-4764-B483-48833E474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7551" y="3363826"/>
              <a:ext cx="1293815" cy="14221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FC9E68E-9FE8-4D12-813F-058BB22B3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1214" y="3204447"/>
              <a:ext cx="3710431" cy="15653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01FC2005-3B4B-4A7D-B92C-8CA617EDB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2820" y="3458437"/>
              <a:ext cx="638034" cy="24255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 descr="지도, 위치, 지도, 마커 아이콘">
              <a:extLst>
                <a:ext uri="{FF2B5EF4-FFF2-40B4-BE49-F238E27FC236}">
                  <a16:creationId xmlns:a16="http://schemas.microsoft.com/office/drawing/2014/main" id="{9DD7F041-81D8-407E-B45A-4471B0553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041" y="2540760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지도, 위치, 지도, 마커 아이콘">
              <a:extLst>
                <a:ext uri="{FF2B5EF4-FFF2-40B4-BE49-F238E27FC236}">
                  <a16:creationId xmlns:a16="http://schemas.microsoft.com/office/drawing/2014/main" id="{2F14B582-6C84-49F7-ABB9-6E654062CC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002" y="4717082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지도, 위치, 지도, 마커 아이콘">
              <a:extLst>
                <a:ext uri="{FF2B5EF4-FFF2-40B4-BE49-F238E27FC236}">
                  <a16:creationId xmlns:a16="http://schemas.microsoft.com/office/drawing/2014/main" id="{9D920C92-CFD2-4FD9-B55C-52EE650D7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113" y="4576436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8F08C49-FCB1-45C3-8D0D-8307BF75BD6C}"/>
                </a:ext>
              </a:extLst>
            </p:cNvPr>
            <p:cNvSpPr txBox="1"/>
            <p:nvPr/>
          </p:nvSpPr>
          <p:spPr>
            <a:xfrm>
              <a:off x="718074" y="4903133"/>
              <a:ext cx="7155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굴업도</a:t>
              </a:r>
              <a:endPara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EBEC45F-DA6E-463C-A9F3-F23697BC54D8}"/>
                </a:ext>
              </a:extLst>
            </p:cNvPr>
            <p:cNvSpPr txBox="1"/>
            <p:nvPr/>
          </p:nvSpPr>
          <p:spPr>
            <a:xfrm>
              <a:off x="4008239" y="6185758"/>
              <a:ext cx="8467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서해대교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C95737D-1E6A-4D23-93AB-D58952184533}"/>
                </a:ext>
              </a:extLst>
            </p:cNvPr>
            <p:cNvSpPr txBox="1"/>
            <p:nvPr/>
          </p:nvSpPr>
          <p:spPr>
            <a:xfrm>
              <a:off x="3252872" y="5047493"/>
              <a:ext cx="7155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제부도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F11FA34-0EC9-42BC-B5D0-D3743A5CD733}"/>
                </a:ext>
              </a:extLst>
            </p:cNvPr>
            <p:cNvSpPr txBox="1"/>
            <p:nvPr/>
          </p:nvSpPr>
          <p:spPr>
            <a:xfrm>
              <a:off x="2039381" y="2278426"/>
              <a:ext cx="7155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석모도</a:t>
              </a:r>
            </a:p>
          </p:txBody>
        </p:sp>
        <p:pic>
          <p:nvPicPr>
            <p:cNvPr id="76" name="Picture 2" descr="지도, 위치, 지도, 마커 아이콘">
              <a:extLst>
                <a:ext uri="{FF2B5EF4-FFF2-40B4-BE49-F238E27FC236}">
                  <a16:creationId xmlns:a16="http://schemas.microsoft.com/office/drawing/2014/main" id="{ED019106-F9F5-4787-AEBE-08CBDB37C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354" y="5883980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56ADA06-B191-4E20-AF88-026C1F12AF9F}"/>
                </a:ext>
              </a:extLst>
            </p:cNvPr>
            <p:cNvSpPr txBox="1"/>
            <p:nvPr/>
          </p:nvSpPr>
          <p:spPr>
            <a:xfrm>
              <a:off x="2819553" y="2855555"/>
              <a:ext cx="7155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동검도</a:t>
              </a: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AFD7B37-D10E-4FA3-ACDD-6B53E1D79D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2872" y="2855627"/>
              <a:ext cx="1640296" cy="2422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AB8FB2-7476-48D5-9D63-3DFAD6910E21}"/>
                </a:ext>
              </a:extLst>
            </p:cNvPr>
            <p:cNvSpPr txBox="1"/>
            <p:nvPr/>
          </p:nvSpPr>
          <p:spPr>
            <a:xfrm rot="398202">
              <a:off x="3572378" y="2679586"/>
              <a:ext cx="7296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48km</a:t>
              </a:r>
              <a:endParaRPr lang="ko-KR" altLang="en-US" sz="13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59B52F6-B1DB-46E9-9594-5DF20FA23454}"/>
                </a:ext>
              </a:extLst>
            </p:cNvPr>
            <p:cNvSpPr txBox="1"/>
            <p:nvPr/>
          </p:nvSpPr>
          <p:spPr>
            <a:xfrm rot="20310808">
              <a:off x="2781784" y="3642892"/>
              <a:ext cx="802580" cy="29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93km</a:t>
              </a:r>
              <a:endParaRPr lang="ko-KR" altLang="en-US" sz="13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B8450E7-A113-46A5-A287-1E7EDEAC93DD}"/>
                </a:ext>
              </a:extLst>
            </p:cNvPr>
            <p:cNvSpPr txBox="1"/>
            <p:nvPr/>
          </p:nvSpPr>
          <p:spPr>
            <a:xfrm rot="17222619">
              <a:off x="4380177" y="4218355"/>
              <a:ext cx="7296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65km</a:t>
              </a:r>
              <a:endParaRPr lang="ko-KR" altLang="en-US" sz="13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3C3CE88-AF90-4D88-81CA-0E9F55D43E44}"/>
                </a:ext>
              </a:extLst>
            </p:cNvPr>
            <p:cNvSpPr txBox="1"/>
            <p:nvPr/>
          </p:nvSpPr>
          <p:spPr>
            <a:xfrm rot="18717334">
              <a:off x="3801920" y="3925831"/>
              <a:ext cx="7296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49km</a:t>
              </a:r>
              <a:endParaRPr lang="ko-KR" altLang="en-US" sz="13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601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실외, 잔디, 사람, 남자이(가) 표시된 사진&#10;&#10;자동 생성된 설명">
            <a:extLst>
              <a:ext uri="{FF2B5EF4-FFF2-40B4-BE49-F238E27FC236}">
                <a16:creationId xmlns:a16="http://schemas.microsoft.com/office/drawing/2014/main" id="{D325C331-9AC9-4FD6-B5A4-0F6E6035B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0" r="18818"/>
          <a:stretch/>
        </p:blipFill>
        <p:spPr>
          <a:xfrm>
            <a:off x="380083" y="1685134"/>
            <a:ext cx="2944364" cy="34916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452FD5-E6ED-4C45-B321-CD9782EDAC80}"/>
              </a:ext>
            </a:extLst>
          </p:cNvPr>
          <p:cNvSpPr/>
          <p:nvPr/>
        </p:nvSpPr>
        <p:spPr>
          <a:xfrm>
            <a:off x="377775" y="1681265"/>
            <a:ext cx="2946360" cy="469313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 descr="사람, 음식, 과일, 테이블이(가) 표시된 사진&#10;&#10;자동 생성된 설명">
            <a:extLst>
              <a:ext uri="{FF2B5EF4-FFF2-40B4-BE49-F238E27FC236}">
                <a16:creationId xmlns:a16="http://schemas.microsoft.com/office/drawing/2014/main" id="{9D134597-13A5-4B55-A509-E51B5CE40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9" r="40881"/>
          <a:stretch/>
        </p:blipFill>
        <p:spPr>
          <a:xfrm>
            <a:off x="6578559" y="1694168"/>
            <a:ext cx="2946361" cy="4208779"/>
          </a:xfrm>
          <a:prstGeom prst="rect">
            <a:avLst/>
          </a:prstGeom>
        </p:spPr>
      </p:pic>
      <p:pic>
        <p:nvPicPr>
          <p:cNvPr id="1026" name="Picture 2" descr="6박 7일 동유럽 여행 코스 그리고 챙기면 좋은 여행 준비물! - TIKTIKEURO">
            <a:extLst>
              <a:ext uri="{FF2B5EF4-FFF2-40B4-BE49-F238E27FC236}">
                <a16:creationId xmlns:a16="http://schemas.microsoft.com/office/drawing/2014/main" id="{0CFAA69A-84F3-414C-AEDB-364858BD9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8450" r="40964"/>
          <a:stretch/>
        </p:blipFill>
        <p:spPr bwMode="auto">
          <a:xfrm>
            <a:off x="3489860" y="1689000"/>
            <a:ext cx="2935322" cy="428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108F3-910F-4E49-981C-AD0B51E30561}"/>
              </a:ext>
            </a:extLst>
          </p:cNvPr>
          <p:cNvSpPr txBox="1"/>
          <p:nvPr/>
        </p:nvSpPr>
        <p:spPr>
          <a:xfrm>
            <a:off x="264561" y="849616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  <a:endParaRPr lang="en-US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BDDECA-161D-4911-9610-75758050A365}"/>
              </a:ext>
            </a:extLst>
          </p:cNvPr>
          <p:cNvSpPr/>
          <p:nvPr/>
        </p:nvSpPr>
        <p:spPr>
          <a:xfrm>
            <a:off x="377775" y="4286774"/>
            <a:ext cx="2946360" cy="21005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4D6FF-9A5A-4412-A77F-2B56FE168C56}"/>
              </a:ext>
            </a:extLst>
          </p:cNvPr>
          <p:cNvSpPr txBox="1"/>
          <p:nvPr/>
        </p:nvSpPr>
        <p:spPr>
          <a:xfrm>
            <a:off x="370516" y="1745468"/>
            <a:ext cx="2021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코로나블루 예방</a:t>
            </a: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81A654-4C4A-4126-8105-16216DCB395E}"/>
              </a:ext>
            </a:extLst>
          </p:cNvPr>
          <p:cNvSpPr/>
          <p:nvPr/>
        </p:nvSpPr>
        <p:spPr>
          <a:xfrm>
            <a:off x="3490541" y="1689001"/>
            <a:ext cx="2934641" cy="468540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65E23D-A08A-449E-BB0D-963934ADEDD2}"/>
              </a:ext>
            </a:extLst>
          </p:cNvPr>
          <p:cNvSpPr/>
          <p:nvPr/>
        </p:nvSpPr>
        <p:spPr>
          <a:xfrm>
            <a:off x="3499994" y="4262075"/>
            <a:ext cx="2934641" cy="2102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7FD26-5C32-4853-8371-4E9AD552988D}"/>
              </a:ext>
            </a:extLst>
          </p:cNvPr>
          <p:cNvSpPr txBox="1"/>
          <p:nvPr/>
        </p:nvSpPr>
        <p:spPr>
          <a:xfrm>
            <a:off x="3481583" y="1745468"/>
            <a:ext cx="222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오버투어리즘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방지</a:t>
            </a: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FC4F3-D1E1-422B-B37C-717285C3720D}"/>
              </a:ext>
            </a:extLst>
          </p:cNvPr>
          <p:cNvSpPr/>
          <p:nvPr/>
        </p:nvSpPr>
        <p:spPr>
          <a:xfrm>
            <a:off x="6578060" y="1698035"/>
            <a:ext cx="2946360" cy="46763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DCD799-5CC8-4BE1-B3CF-021437672763}"/>
              </a:ext>
            </a:extLst>
          </p:cNvPr>
          <p:cNvSpPr/>
          <p:nvPr/>
        </p:nvSpPr>
        <p:spPr>
          <a:xfrm>
            <a:off x="6571169" y="4253143"/>
            <a:ext cx="2945362" cy="2102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30DE45-AF1B-4CEB-986D-B34F9FADF758}"/>
              </a:ext>
            </a:extLst>
          </p:cNvPr>
          <p:cNvSpPr txBox="1"/>
          <p:nvPr/>
        </p:nvSpPr>
        <p:spPr>
          <a:xfrm>
            <a:off x="6565428" y="1745468"/>
            <a:ext cx="20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지역경제 활성화</a:t>
            </a: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87294-2F06-46B0-B0AF-C6469164D7B3}"/>
              </a:ext>
            </a:extLst>
          </p:cNvPr>
          <p:cNvSpPr txBox="1"/>
          <p:nvPr/>
        </p:nvSpPr>
        <p:spPr>
          <a:xfrm>
            <a:off x="951510" y="4454165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여행에 대한 갈증해소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D3B948-10D6-4153-AEEC-B11FC4B5CFC8}"/>
              </a:ext>
            </a:extLst>
          </p:cNvPr>
          <p:cNvSpPr txBox="1"/>
          <p:nvPr/>
        </p:nvSpPr>
        <p:spPr>
          <a:xfrm>
            <a:off x="4127180" y="4454165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재 확산 방지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1BD97F-BD21-4743-B632-1AC02E8070F3}"/>
              </a:ext>
            </a:extLst>
          </p:cNvPr>
          <p:cNvSpPr txBox="1"/>
          <p:nvPr/>
        </p:nvSpPr>
        <p:spPr>
          <a:xfrm>
            <a:off x="6842239" y="4454165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내 새로운 관광상품 개발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52F444-8A5B-42F0-9B80-499908A3463F}"/>
              </a:ext>
            </a:extLst>
          </p:cNvPr>
          <p:cNvSpPr txBox="1"/>
          <p:nvPr/>
        </p:nvSpPr>
        <p:spPr>
          <a:xfrm>
            <a:off x="585229" y="4810544"/>
            <a:ext cx="2531462" cy="10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언제든지 일정이 맞으면 떠날 수 있는 </a:t>
            </a: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비교적 안전한 야외 근교여행지를 </a:t>
            </a: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추천하여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 빈도수를 증가 시키고 </a:t>
            </a: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고립으로 인한 우울증 예방</a:t>
            </a: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C40C1F-C5DD-4FD1-A91A-28EC9F6B753D}"/>
              </a:ext>
            </a:extLst>
          </p:cNvPr>
          <p:cNvSpPr txBox="1"/>
          <p:nvPr/>
        </p:nvSpPr>
        <p:spPr>
          <a:xfrm>
            <a:off x="3810587" y="4810544"/>
            <a:ext cx="2313455" cy="10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여행지를 제공함으로써</a:t>
            </a:r>
            <a:b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한정된 여행지에 인구 밀집되는</a:t>
            </a:r>
            <a:b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현상을 해소하고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이로 인해 코로나</a:t>
            </a:r>
            <a:b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확산위험을 낮추는 효과 기대</a:t>
            </a: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16C905-EEB5-4476-BE73-8EBE88D54BEA}"/>
              </a:ext>
            </a:extLst>
          </p:cNvPr>
          <p:cNvSpPr txBox="1"/>
          <p:nvPr/>
        </p:nvSpPr>
        <p:spPr>
          <a:xfrm>
            <a:off x="6613812" y="4810544"/>
            <a:ext cx="2860078" cy="1078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 주변 근교 여행지 정보를 얻고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 증가로 인한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경제 활성화</a:t>
            </a:r>
            <a:b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나아가 지역 내 새로운 관광상품 개발 기대</a:t>
            </a:r>
            <a:b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AEFBBE-3413-4725-9357-20708132E71E}"/>
              </a:ext>
            </a:extLst>
          </p:cNvPr>
          <p:cNvSpPr txBox="1"/>
          <p:nvPr/>
        </p:nvSpPr>
        <p:spPr>
          <a:xfrm>
            <a:off x="264561" y="415452"/>
            <a:ext cx="19575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구현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CAF791-C1B2-43FE-8A4A-DB1322773E7C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519423-0087-4BC1-BD83-F62FD11EC52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3AE3F5A7-A633-4A7E-98CB-939EE168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9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ow to Plan the Best Summer Roadtrip Ever | London Drugs Blog">
            <a:extLst>
              <a:ext uri="{FF2B5EF4-FFF2-40B4-BE49-F238E27FC236}">
                <a16:creationId xmlns:a16="http://schemas.microsoft.com/office/drawing/2014/main" id="{22A69429-2894-4403-86AD-7831A1F9A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7" r="24007"/>
          <a:stretch/>
        </p:blipFill>
        <p:spPr bwMode="auto">
          <a:xfrm>
            <a:off x="-1" y="-22010"/>
            <a:ext cx="5365043" cy="68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D467A4-F7ED-492F-B062-AB237DFD7455}"/>
              </a:ext>
            </a:extLst>
          </p:cNvPr>
          <p:cNvSpPr/>
          <p:nvPr/>
        </p:nvSpPr>
        <p:spPr>
          <a:xfrm>
            <a:off x="4128" y="-10758"/>
            <a:ext cx="5365041" cy="685875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8DA8B8-5DEA-456E-A08E-C873652C2697}"/>
              </a:ext>
            </a:extLst>
          </p:cNvPr>
          <p:cNvSpPr txBox="1"/>
          <p:nvPr/>
        </p:nvSpPr>
        <p:spPr>
          <a:xfrm>
            <a:off x="5909046" y="776168"/>
            <a:ext cx="907364" cy="399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5830EFA-16DF-49EB-8207-0C572D3BC862}"/>
              </a:ext>
            </a:extLst>
          </p:cNvPr>
          <p:cNvCxnSpPr>
            <a:cxnSpLocks/>
          </p:cNvCxnSpPr>
          <p:nvPr/>
        </p:nvCxnSpPr>
        <p:spPr>
          <a:xfrm>
            <a:off x="5995092" y="1337934"/>
            <a:ext cx="3148157" cy="0"/>
          </a:xfrm>
          <a:prstGeom prst="line">
            <a:avLst/>
          </a:prstGeom>
          <a:ln w="190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1DB45CD-1878-41CA-8D0D-E00417FD4522}"/>
              </a:ext>
            </a:extLst>
          </p:cNvPr>
          <p:cNvCxnSpPr>
            <a:cxnSpLocks/>
          </p:cNvCxnSpPr>
          <p:nvPr/>
        </p:nvCxnSpPr>
        <p:spPr>
          <a:xfrm>
            <a:off x="5995091" y="2670229"/>
            <a:ext cx="2724356" cy="0"/>
          </a:xfrm>
          <a:prstGeom prst="line">
            <a:avLst/>
          </a:prstGeom>
          <a:ln w="63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6DAE641-B0CA-4B33-8AD6-FE308AF12959}"/>
              </a:ext>
            </a:extLst>
          </p:cNvPr>
          <p:cNvCxnSpPr>
            <a:cxnSpLocks/>
          </p:cNvCxnSpPr>
          <p:nvPr/>
        </p:nvCxnSpPr>
        <p:spPr>
          <a:xfrm>
            <a:off x="5998594" y="4011256"/>
            <a:ext cx="2724356" cy="0"/>
          </a:xfrm>
          <a:prstGeom prst="line">
            <a:avLst/>
          </a:prstGeom>
          <a:ln w="63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219DFB7-23EA-4F20-8F7B-A239FF9B7A2F}"/>
              </a:ext>
            </a:extLst>
          </p:cNvPr>
          <p:cNvCxnSpPr>
            <a:cxnSpLocks/>
          </p:cNvCxnSpPr>
          <p:nvPr/>
        </p:nvCxnSpPr>
        <p:spPr>
          <a:xfrm>
            <a:off x="5995091" y="5882651"/>
            <a:ext cx="2724356" cy="0"/>
          </a:xfrm>
          <a:prstGeom prst="line">
            <a:avLst/>
          </a:prstGeom>
          <a:ln w="6350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51EB012-3B59-4A7B-80FD-526A8B5FC7F6}"/>
              </a:ext>
            </a:extLst>
          </p:cNvPr>
          <p:cNvGrpSpPr/>
          <p:nvPr/>
        </p:nvGrpSpPr>
        <p:grpSpPr>
          <a:xfrm>
            <a:off x="5909042" y="1572850"/>
            <a:ext cx="2142694" cy="862463"/>
            <a:chOff x="5909042" y="1324907"/>
            <a:chExt cx="2142694" cy="8624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BED4-DC4A-41D4-A4EC-08B574E6A3EE}"/>
                </a:ext>
              </a:extLst>
            </p:cNvPr>
            <p:cNvSpPr txBox="1"/>
            <p:nvPr/>
          </p:nvSpPr>
          <p:spPr>
            <a:xfrm>
              <a:off x="6429304" y="1324907"/>
              <a:ext cx="1622432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 및 분석</a:t>
              </a:r>
              <a:endParaRPr 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89F39D-F771-4769-A549-0CB2BD47A623}"/>
                </a:ext>
              </a:extLst>
            </p:cNvPr>
            <p:cNvSpPr txBox="1"/>
            <p:nvPr/>
          </p:nvSpPr>
          <p:spPr>
            <a:xfrm>
              <a:off x="6429304" y="1926657"/>
              <a:ext cx="1439240" cy="260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 및 </a:t>
              </a:r>
              <a:r>
                <a:rPr lang="ko-KR" altLang="en-US" sz="1050" b="1" spc="-41" dirty="0" err="1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</a:t>
              </a:r>
              <a:endParaRPr lang="en-US" altLang="ko-KR" sz="105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4259AB7-578C-4019-8C84-A125D4049980}"/>
                </a:ext>
              </a:extLst>
            </p:cNvPr>
            <p:cNvSpPr txBox="1"/>
            <p:nvPr/>
          </p:nvSpPr>
          <p:spPr>
            <a:xfrm>
              <a:off x="5909042" y="1325120"/>
              <a:ext cx="3348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D5B18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en-US" sz="20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D5B18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65F0FA-3B47-427B-ACA7-8A5DF906D174}"/>
                </a:ext>
              </a:extLst>
            </p:cNvPr>
            <p:cNvSpPr txBox="1"/>
            <p:nvPr/>
          </p:nvSpPr>
          <p:spPr>
            <a:xfrm>
              <a:off x="6429304" y="1660086"/>
              <a:ext cx="1119794" cy="260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 </a:t>
              </a:r>
              <a:r>
                <a:rPr lang="en-US" altLang="ko-KR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data</a:t>
              </a:r>
              <a:r>
                <a:rPr lang="ko-KR" altLang="en-US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</a:t>
              </a:r>
              <a:r>
                <a:rPr lang="en-US" altLang="ko-KR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5C7EC7E-3BDD-47F4-8083-483C3199D49E}"/>
              </a:ext>
            </a:extLst>
          </p:cNvPr>
          <p:cNvGrpSpPr/>
          <p:nvPr/>
        </p:nvGrpSpPr>
        <p:grpSpPr>
          <a:xfrm>
            <a:off x="5909042" y="2905145"/>
            <a:ext cx="1959502" cy="871195"/>
            <a:chOff x="5909042" y="2527982"/>
            <a:chExt cx="1959502" cy="87119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0241C7A-EA27-43CE-8447-D40F924F3710}"/>
                </a:ext>
              </a:extLst>
            </p:cNvPr>
            <p:cNvSpPr txBox="1"/>
            <p:nvPr/>
          </p:nvSpPr>
          <p:spPr>
            <a:xfrm>
              <a:off x="6429304" y="2527982"/>
              <a:ext cx="1207446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제안</a:t>
              </a:r>
              <a:endParaRPr lang="en-US" altLang="ko-KR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2F2F15B-7320-4379-9E3C-4871A1D45891}"/>
                </a:ext>
              </a:extLst>
            </p:cNvPr>
            <p:cNvSpPr txBox="1"/>
            <p:nvPr/>
          </p:nvSpPr>
          <p:spPr>
            <a:xfrm>
              <a:off x="6429304" y="2861308"/>
              <a:ext cx="981423" cy="26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배경</a:t>
              </a:r>
              <a:endParaRPr lang="en-US" altLang="ko-KR" sz="105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A01E8AF-CDCE-4227-A54D-3B5CFBF7CCDA}"/>
                </a:ext>
              </a:extLst>
            </p:cNvPr>
            <p:cNvSpPr txBox="1"/>
            <p:nvPr/>
          </p:nvSpPr>
          <p:spPr>
            <a:xfrm>
              <a:off x="5909042" y="2528196"/>
              <a:ext cx="334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D5B18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en-US" sz="20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D5B18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0FA1A43-778E-485F-BA5F-0C3B3DB31F3A}"/>
                </a:ext>
              </a:extLst>
            </p:cNvPr>
            <p:cNvSpPr txBox="1"/>
            <p:nvPr/>
          </p:nvSpPr>
          <p:spPr>
            <a:xfrm>
              <a:off x="6429304" y="3138465"/>
              <a:ext cx="1439240" cy="26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주제 및 목적</a:t>
              </a:r>
              <a:endParaRPr lang="en-US" altLang="ko-KR" sz="105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CEDC4A-816F-414F-93A0-021405AD29EA}"/>
              </a:ext>
            </a:extLst>
          </p:cNvPr>
          <p:cNvGrpSpPr/>
          <p:nvPr/>
        </p:nvGrpSpPr>
        <p:grpSpPr>
          <a:xfrm>
            <a:off x="5909042" y="4246172"/>
            <a:ext cx="2048373" cy="1401565"/>
            <a:chOff x="5909042" y="4073383"/>
            <a:chExt cx="2048373" cy="140156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A497B49-B9FF-42B5-A798-DBCBEB9C4E5E}"/>
                </a:ext>
              </a:extLst>
            </p:cNvPr>
            <p:cNvSpPr txBox="1"/>
            <p:nvPr/>
          </p:nvSpPr>
          <p:spPr>
            <a:xfrm>
              <a:off x="6429304" y="5214236"/>
              <a:ext cx="689420" cy="26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기대효과</a:t>
              </a:r>
              <a:endParaRPr lang="en-US" altLang="ko-KR" sz="105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19ECE96-A8D5-4F4D-B2CD-653D62537918}"/>
                </a:ext>
              </a:extLst>
            </p:cNvPr>
            <p:cNvSpPr txBox="1"/>
            <p:nvPr/>
          </p:nvSpPr>
          <p:spPr>
            <a:xfrm>
              <a:off x="6429304" y="4073383"/>
              <a:ext cx="1265155" cy="316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구현</a:t>
              </a:r>
              <a:endParaRPr 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CF1B7CC-B4F8-4A88-A26F-1E6DD104FD25}"/>
                </a:ext>
              </a:extLst>
            </p:cNvPr>
            <p:cNvSpPr txBox="1"/>
            <p:nvPr/>
          </p:nvSpPr>
          <p:spPr>
            <a:xfrm>
              <a:off x="5909042" y="4073596"/>
              <a:ext cx="334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rgbClr val="D5B18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en-US" sz="20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D5B18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86D39E9-D699-4713-94EA-36740466A916}"/>
                </a:ext>
              </a:extLst>
            </p:cNvPr>
            <p:cNvSpPr txBox="1"/>
            <p:nvPr/>
          </p:nvSpPr>
          <p:spPr>
            <a:xfrm>
              <a:off x="6429304" y="4674327"/>
              <a:ext cx="1528111" cy="26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구축 및 활용 도식화</a:t>
              </a:r>
              <a:endParaRPr lang="en-US" altLang="ko-KR" sz="105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9CA5957-F2F9-4CBA-86C1-6E76E4A10F80}"/>
                </a:ext>
              </a:extLst>
            </p:cNvPr>
            <p:cNvSpPr txBox="1"/>
            <p:nvPr/>
          </p:nvSpPr>
          <p:spPr>
            <a:xfrm>
              <a:off x="6429304" y="4404372"/>
              <a:ext cx="1233799" cy="26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시나리오</a:t>
              </a:r>
              <a:endParaRPr lang="en-US" altLang="ko-KR" sz="105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E5E9B69-4790-4C0A-8127-25949EA59FA8}"/>
                </a:ext>
              </a:extLst>
            </p:cNvPr>
            <p:cNvSpPr txBox="1"/>
            <p:nvPr/>
          </p:nvSpPr>
          <p:spPr>
            <a:xfrm>
              <a:off x="6429304" y="4944282"/>
              <a:ext cx="729046" cy="26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50" b="1" spc="-41" dirty="0">
                  <a:ln>
                    <a:solidFill>
                      <a:srgbClr val="313540">
                        <a:alpha val="0"/>
                      </a:srgbClr>
                    </a:solidFill>
                  </a:ln>
                  <a:solidFill>
                    <a:schemeClr val="tx1">
                      <a:alpha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 분석</a:t>
              </a:r>
              <a:endParaRPr lang="en-US" altLang="ko-KR" sz="105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alpha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419A8D3B-4519-402A-82CC-725C34F2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4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B0CF4D7-6B99-4797-AD21-0B25469C35C3}"/>
              </a:ext>
            </a:extLst>
          </p:cNvPr>
          <p:cNvSpPr txBox="1"/>
          <p:nvPr/>
        </p:nvSpPr>
        <p:spPr>
          <a:xfrm>
            <a:off x="4782740" y="1134061"/>
            <a:ext cx="2705869" cy="41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20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A9C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분석</a:t>
            </a:r>
            <a:endParaRPr lang="en-US" sz="20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A9C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B14B6D-4512-423C-946B-61FA9F0C164D}"/>
              </a:ext>
            </a:extLst>
          </p:cNvPr>
          <p:cNvGrpSpPr/>
          <p:nvPr/>
        </p:nvGrpSpPr>
        <p:grpSpPr>
          <a:xfrm>
            <a:off x="4921740" y="999725"/>
            <a:ext cx="166390" cy="54473"/>
            <a:chOff x="5838825" y="717479"/>
            <a:chExt cx="204788" cy="125853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6956213-1072-40E0-97AE-3F72DA3DB81C}"/>
                </a:ext>
              </a:extLst>
            </p:cNvPr>
            <p:cNvCxnSpPr>
              <a:cxnSpLocks/>
            </p:cNvCxnSpPr>
            <p:nvPr/>
          </p:nvCxnSpPr>
          <p:spPr>
            <a:xfrm>
              <a:off x="5838825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9C2D3FE-38E3-4E18-A2FE-CB56583B6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9313" y="717479"/>
              <a:ext cx="114300" cy="125853"/>
            </a:xfrm>
            <a:prstGeom prst="line">
              <a:avLst/>
            </a:prstGeom>
            <a:ln w="44450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2F67137E-80EA-4D9A-8640-27628A6EAE65}"/>
              </a:ext>
            </a:extLst>
          </p:cNvPr>
          <p:cNvSpPr/>
          <p:nvPr/>
        </p:nvSpPr>
        <p:spPr>
          <a:xfrm>
            <a:off x="0" y="1"/>
            <a:ext cx="3599956" cy="3639483"/>
          </a:xfrm>
          <a:custGeom>
            <a:avLst/>
            <a:gdLst>
              <a:gd name="connsiteX0" fmla="*/ 0 w 3599956"/>
              <a:gd name="connsiteY0" fmla="*/ 0 h 3639483"/>
              <a:gd name="connsiteX1" fmla="*/ 3465478 w 3599956"/>
              <a:gd name="connsiteY1" fmla="*/ 0 h 3639483"/>
              <a:gd name="connsiteX2" fmla="*/ 3474711 w 3599956"/>
              <a:gd name="connsiteY2" fmla="*/ 25226 h 3639483"/>
              <a:gd name="connsiteX3" fmla="*/ 3599956 w 3599956"/>
              <a:gd name="connsiteY3" fmla="*/ 853648 h 3639483"/>
              <a:gd name="connsiteX4" fmla="*/ 814121 w 3599956"/>
              <a:gd name="connsiteY4" fmla="*/ 3639483 h 3639483"/>
              <a:gd name="connsiteX5" fmla="*/ 252678 w 3599956"/>
              <a:gd name="connsiteY5" fmla="*/ 3582885 h 3639483"/>
              <a:gd name="connsiteX6" fmla="*/ 0 w 3599956"/>
              <a:gd name="connsiteY6" fmla="*/ 3517915 h 363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9956" h="3639483">
                <a:moveTo>
                  <a:pt x="0" y="0"/>
                </a:moveTo>
                <a:lnTo>
                  <a:pt x="3465478" y="0"/>
                </a:lnTo>
                <a:lnTo>
                  <a:pt x="3474711" y="25226"/>
                </a:lnTo>
                <a:cubicBezTo>
                  <a:pt x="3556107" y="286924"/>
                  <a:pt x="3599956" y="565165"/>
                  <a:pt x="3599956" y="853648"/>
                </a:cubicBezTo>
                <a:cubicBezTo>
                  <a:pt x="3599956" y="2392222"/>
                  <a:pt x="2352695" y="3639483"/>
                  <a:pt x="814121" y="3639483"/>
                </a:cubicBezTo>
                <a:cubicBezTo>
                  <a:pt x="621799" y="3639483"/>
                  <a:pt x="434029" y="3619995"/>
                  <a:pt x="252678" y="3582885"/>
                </a:cubicBezTo>
                <a:lnTo>
                  <a:pt x="0" y="3517915"/>
                </a:lnTo>
                <a:close/>
              </a:path>
            </a:pathLst>
          </a:custGeom>
          <a:pattFill prst="wdDnDiag">
            <a:fgClr>
              <a:srgbClr val="CA9C6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45FF3AE-BBF1-4FD6-B627-4187AC0C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5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4E5CA-3DC8-4312-8E9B-6E3D5D951129}"/>
              </a:ext>
            </a:extLst>
          </p:cNvPr>
          <p:cNvSpPr txBox="1"/>
          <p:nvPr/>
        </p:nvSpPr>
        <p:spPr>
          <a:xfrm>
            <a:off x="4782740" y="2006704"/>
            <a:ext cx="1626599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en-US" altLang="ko-KR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en-US" sz="14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0A268-10C9-47B6-8D51-36C21B1DD994}"/>
              </a:ext>
            </a:extLst>
          </p:cNvPr>
          <p:cNvSpPr txBox="1"/>
          <p:nvPr/>
        </p:nvSpPr>
        <p:spPr>
          <a:xfrm>
            <a:off x="4782740" y="3199754"/>
            <a:ext cx="1994136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4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ko-KR" altLang="en-US" sz="1400" b="1" spc="-41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sz="1400" b="1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80DBD-A087-4D05-A321-D30FD806CFA7}"/>
              </a:ext>
            </a:extLst>
          </p:cNvPr>
          <p:cNvSpPr txBox="1"/>
          <p:nvPr/>
        </p:nvSpPr>
        <p:spPr>
          <a:xfrm>
            <a:off x="4782740" y="3604209"/>
            <a:ext cx="1823961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신한카드 데이터 </a:t>
            </a:r>
            <a:r>
              <a:rPr lang="ko-KR" altLang="en-US" sz="1200" spc="-41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6D1E01-1234-43BC-8751-E3A8DA3C6593}"/>
              </a:ext>
            </a:extLst>
          </p:cNvPr>
          <p:cNvSpPr/>
          <p:nvPr/>
        </p:nvSpPr>
        <p:spPr>
          <a:xfrm>
            <a:off x="4782740" y="3900341"/>
            <a:ext cx="4953000" cy="2871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국민여행조사 데이터 </a:t>
            </a:r>
            <a:r>
              <a:rPr lang="ko-KR" altLang="en-US" sz="1200" spc="-41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C81E2-74F2-4AE4-A262-3E9A73A836BB}"/>
              </a:ext>
            </a:extLst>
          </p:cNvPr>
          <p:cNvSpPr txBox="1"/>
          <p:nvPr/>
        </p:nvSpPr>
        <p:spPr>
          <a:xfrm>
            <a:off x="4782740" y="2442411"/>
            <a:ext cx="3347648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분석에 이용한 데이터와 서비스 구축에 이용 </a:t>
            </a:r>
            <a:r>
              <a:rPr lang="en-US" altLang="ko-KR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ADE04D-9C05-40B2-BE02-66C7D7EF33A7}"/>
              </a:ext>
            </a:extLst>
          </p:cNvPr>
          <p:cNvSpPr/>
          <p:nvPr/>
        </p:nvSpPr>
        <p:spPr>
          <a:xfrm>
            <a:off x="4782740" y="4196473"/>
            <a:ext cx="4953000" cy="2871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회귀분석과 </a:t>
            </a:r>
            <a:r>
              <a:rPr lang="ko-KR" altLang="en-US" sz="1200" spc="-41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200" spc="-41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알고리즘을 활용한 여행활동 추천</a:t>
            </a:r>
            <a:endParaRPr lang="en-US" altLang="ko-KR" sz="1200" spc="-41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85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89E18DC-81A0-40AB-8E2E-B442D9501A3C}"/>
              </a:ext>
            </a:extLst>
          </p:cNvPr>
          <p:cNvSpPr txBox="1"/>
          <p:nvPr/>
        </p:nvSpPr>
        <p:spPr>
          <a:xfrm>
            <a:off x="4399962" y="1322219"/>
            <a:ext cx="110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주요 활동 파악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5E965CB-4147-4E73-8817-EE196B3E3B99}"/>
              </a:ext>
            </a:extLst>
          </p:cNvPr>
          <p:cNvSpPr/>
          <p:nvPr/>
        </p:nvSpPr>
        <p:spPr>
          <a:xfrm>
            <a:off x="2526206" y="1672692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B7D880-015E-4226-AE01-1AA2E78D2011}"/>
              </a:ext>
            </a:extLst>
          </p:cNvPr>
          <p:cNvSpPr/>
          <p:nvPr/>
        </p:nvSpPr>
        <p:spPr>
          <a:xfrm>
            <a:off x="4917538" y="1672692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52881C-F5E5-4291-B885-7360CB6431BA}"/>
              </a:ext>
            </a:extLst>
          </p:cNvPr>
          <p:cNvSpPr/>
          <p:nvPr/>
        </p:nvSpPr>
        <p:spPr>
          <a:xfrm>
            <a:off x="7308870" y="1672692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2168486-798D-4926-B363-04C26C255CF1}"/>
              </a:ext>
            </a:extLst>
          </p:cNvPr>
          <p:cNvCxnSpPr/>
          <p:nvPr/>
        </p:nvCxnSpPr>
        <p:spPr>
          <a:xfrm>
            <a:off x="2749061" y="1708154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9EC32D9-A34C-43D9-ABFC-A79BFAAAEFBA}"/>
              </a:ext>
            </a:extLst>
          </p:cNvPr>
          <p:cNvCxnSpPr/>
          <p:nvPr/>
        </p:nvCxnSpPr>
        <p:spPr>
          <a:xfrm>
            <a:off x="5140393" y="1708154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0969BD-D983-4413-BCEB-CE08B5528A0E}"/>
              </a:ext>
            </a:extLst>
          </p:cNvPr>
          <p:cNvSpPr txBox="1"/>
          <p:nvPr/>
        </p:nvSpPr>
        <p:spPr>
          <a:xfrm>
            <a:off x="264561" y="415452"/>
            <a:ext cx="2682145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분석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E6D40A1-F306-4699-AF12-BA59B2215F15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58165E-E8A5-436C-B942-B2FD4DE86AA5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03E2B-62F2-403B-899A-5E0019746DCA}"/>
              </a:ext>
            </a:extLst>
          </p:cNvPr>
          <p:cNvSpPr txBox="1"/>
          <p:nvPr/>
        </p:nvSpPr>
        <p:spPr>
          <a:xfrm>
            <a:off x="2130138" y="4077203"/>
            <a:ext cx="863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여행지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API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73BCFAB-A7C8-4A68-97D4-84FCE673BA90}"/>
              </a:ext>
            </a:extLst>
          </p:cNvPr>
          <p:cNvSpPr/>
          <p:nvPr/>
        </p:nvSpPr>
        <p:spPr>
          <a:xfrm>
            <a:off x="2526206" y="4427676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0090AB9-5808-44D8-9E80-47C3453B7861}"/>
              </a:ext>
            </a:extLst>
          </p:cNvPr>
          <p:cNvSpPr/>
          <p:nvPr/>
        </p:nvSpPr>
        <p:spPr>
          <a:xfrm>
            <a:off x="4917538" y="4427676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5956B29-454C-44F4-91B3-F9EA3009EFCB}"/>
              </a:ext>
            </a:extLst>
          </p:cNvPr>
          <p:cNvSpPr/>
          <p:nvPr/>
        </p:nvSpPr>
        <p:spPr>
          <a:xfrm>
            <a:off x="7308870" y="4427676"/>
            <a:ext cx="70925" cy="709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42951DD-3896-45E8-BBD9-BCB272C7638E}"/>
              </a:ext>
            </a:extLst>
          </p:cNvPr>
          <p:cNvCxnSpPr/>
          <p:nvPr/>
        </p:nvCxnSpPr>
        <p:spPr>
          <a:xfrm>
            <a:off x="2749061" y="4463138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ADBF339-9CE3-4AD3-9686-917DE5E69DCE}"/>
              </a:ext>
            </a:extLst>
          </p:cNvPr>
          <p:cNvCxnSpPr/>
          <p:nvPr/>
        </p:nvCxnSpPr>
        <p:spPr>
          <a:xfrm>
            <a:off x="5140393" y="4463138"/>
            <a:ext cx="2016547" cy="0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ABC3828-7EAB-4C3E-9842-08DABC403D98}"/>
              </a:ext>
            </a:extLst>
          </p:cNvPr>
          <p:cNvGrpSpPr/>
          <p:nvPr/>
        </p:nvGrpSpPr>
        <p:grpSpPr>
          <a:xfrm>
            <a:off x="4109782" y="4705831"/>
            <a:ext cx="1686435" cy="1686435"/>
            <a:chOff x="4025460" y="4621509"/>
            <a:chExt cx="1855078" cy="185507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3C77DE4-6589-4EBE-BBB9-DC3F221E0355}"/>
                </a:ext>
              </a:extLst>
            </p:cNvPr>
            <p:cNvSpPr/>
            <p:nvPr/>
          </p:nvSpPr>
          <p:spPr>
            <a:xfrm>
              <a:off x="4025460" y="4621509"/>
              <a:ext cx="1855078" cy="1855078"/>
            </a:xfrm>
            <a:prstGeom prst="ellipse">
              <a:avLst/>
            </a:prstGeom>
            <a:noFill/>
            <a:ln w="28575">
              <a:solidFill>
                <a:srgbClr val="8A9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0" name="Picture 2" descr="Google Cloud Vision AI Alternative - appsious.com">
              <a:extLst>
                <a:ext uri="{FF2B5EF4-FFF2-40B4-BE49-F238E27FC236}">
                  <a16:creationId xmlns:a16="http://schemas.microsoft.com/office/drawing/2014/main" id="{9544B4E2-8187-47C7-B90F-942876197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983" y="5184623"/>
              <a:ext cx="1417957" cy="70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70EA5B3-814B-4367-80A3-5FED33F96B81}"/>
              </a:ext>
            </a:extLst>
          </p:cNvPr>
          <p:cNvGrpSpPr/>
          <p:nvPr/>
        </p:nvGrpSpPr>
        <p:grpSpPr>
          <a:xfrm>
            <a:off x="1718451" y="4705831"/>
            <a:ext cx="1686435" cy="1686435"/>
            <a:chOff x="1634129" y="4621509"/>
            <a:chExt cx="1855078" cy="185507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5DAB1BF-A22D-4FB3-B201-78F8D0070582}"/>
                </a:ext>
              </a:extLst>
            </p:cNvPr>
            <p:cNvSpPr/>
            <p:nvPr/>
          </p:nvSpPr>
          <p:spPr>
            <a:xfrm>
              <a:off x="1634129" y="4621509"/>
              <a:ext cx="1855078" cy="1855078"/>
            </a:xfrm>
            <a:prstGeom prst="ellipse">
              <a:avLst/>
            </a:prstGeom>
            <a:noFill/>
            <a:ln w="28575">
              <a:solidFill>
                <a:srgbClr val="6673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140BEFD-8DBF-4D9B-B9A4-218138D60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017" y="5273395"/>
              <a:ext cx="1634367" cy="549367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B5BE1F4-158F-4855-B15A-327E6C2EF482}"/>
              </a:ext>
            </a:extLst>
          </p:cNvPr>
          <p:cNvSpPr txBox="1"/>
          <p:nvPr/>
        </p:nvSpPr>
        <p:spPr>
          <a:xfrm>
            <a:off x="4447652" y="4077203"/>
            <a:ext cx="1011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특징추출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API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796CB3-6B56-4225-8336-DD78054FDFF7}"/>
              </a:ext>
            </a:extLst>
          </p:cNvPr>
          <p:cNvSpPr txBox="1"/>
          <p:nvPr/>
        </p:nvSpPr>
        <p:spPr>
          <a:xfrm>
            <a:off x="6977884" y="4077203"/>
            <a:ext cx="72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위치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API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EE31D5-8C43-456A-8365-761F2A8CA04C}"/>
              </a:ext>
            </a:extLst>
          </p:cNvPr>
          <p:cNvSpPr txBox="1"/>
          <p:nvPr/>
        </p:nvSpPr>
        <p:spPr>
          <a:xfrm>
            <a:off x="1877173" y="1322219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관광지 선호도 파악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44DA2D-49BC-4FD7-A7D9-141822FDAC36}"/>
              </a:ext>
            </a:extLst>
          </p:cNvPr>
          <p:cNvSpPr txBox="1"/>
          <p:nvPr/>
        </p:nvSpPr>
        <p:spPr>
          <a:xfrm>
            <a:off x="6873312" y="1322219"/>
            <a:ext cx="926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만족도 파악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CF236B-3C85-46E0-BF6A-EFDA57EF7AD0}"/>
              </a:ext>
            </a:extLst>
          </p:cNvPr>
          <p:cNvSpPr txBox="1"/>
          <p:nvPr/>
        </p:nvSpPr>
        <p:spPr>
          <a:xfrm>
            <a:off x="359814" y="1260386"/>
            <a:ext cx="1427635" cy="307777"/>
          </a:xfrm>
          <a:prstGeom prst="rect">
            <a:avLst/>
          </a:prstGeom>
          <a:solidFill>
            <a:srgbClr val="D5B184">
              <a:alpha val="4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분석 이용 데이터</a:t>
            </a:r>
            <a:endParaRPr lang="en-US" altLang="ko-KR" sz="14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2307B5C-EE70-42E4-9836-E43E86F4485A}"/>
              </a:ext>
            </a:extLst>
          </p:cNvPr>
          <p:cNvSpPr txBox="1"/>
          <p:nvPr/>
        </p:nvSpPr>
        <p:spPr>
          <a:xfrm>
            <a:off x="359814" y="4060332"/>
            <a:ext cx="1429200" cy="307777"/>
          </a:xfrm>
          <a:prstGeom prst="rect">
            <a:avLst/>
          </a:prstGeom>
          <a:solidFill>
            <a:srgbClr val="D5B18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서비스 이용 </a:t>
            </a:r>
            <a:r>
              <a:rPr lang="en-US" altLang="ko-KR" sz="14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API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FD9B740-F75A-43B3-A87F-B6E3F34EC67E}"/>
              </a:ext>
            </a:extLst>
          </p:cNvPr>
          <p:cNvGrpSpPr/>
          <p:nvPr/>
        </p:nvGrpSpPr>
        <p:grpSpPr>
          <a:xfrm>
            <a:off x="6501115" y="4705831"/>
            <a:ext cx="1686435" cy="1686435"/>
            <a:chOff x="6416793" y="4621509"/>
            <a:chExt cx="1855078" cy="185507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F97AF5-ABC5-43FD-BA23-C043E1413D6D}"/>
                </a:ext>
              </a:extLst>
            </p:cNvPr>
            <p:cNvSpPr/>
            <p:nvPr/>
          </p:nvSpPr>
          <p:spPr>
            <a:xfrm>
              <a:off x="6416793" y="4621509"/>
              <a:ext cx="1855078" cy="1855078"/>
            </a:xfrm>
            <a:prstGeom prst="ellipse">
              <a:avLst/>
            </a:prstGeom>
            <a:noFill/>
            <a:ln w="28575">
              <a:solidFill>
                <a:srgbClr val="D5B1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790D05-102A-4878-9C18-6BDDEB658A3D}"/>
                </a:ext>
              </a:extLst>
            </p:cNvPr>
            <p:cNvSpPr txBox="1"/>
            <p:nvPr/>
          </p:nvSpPr>
          <p:spPr>
            <a:xfrm>
              <a:off x="6896300" y="5601808"/>
              <a:ext cx="880241" cy="287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Maps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API</a:t>
              </a:r>
            </a:p>
          </p:txBody>
        </p:sp>
        <p:pic>
          <p:nvPicPr>
            <p:cNvPr id="1028" name="Picture 4" descr="위치가, 지도, 트위터 무료 아이콘 의 Twitter">
              <a:extLst>
                <a:ext uri="{FF2B5EF4-FFF2-40B4-BE49-F238E27FC236}">
                  <a16:creationId xmlns:a16="http://schemas.microsoft.com/office/drawing/2014/main" id="{1DAF8F72-1649-4FF1-B96D-683D10E87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025" y="5023321"/>
              <a:ext cx="572790" cy="572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B2284B-5191-4235-BCBC-CABEB28B78BA}"/>
              </a:ext>
            </a:extLst>
          </p:cNvPr>
          <p:cNvGrpSpPr/>
          <p:nvPr/>
        </p:nvGrpSpPr>
        <p:grpSpPr>
          <a:xfrm>
            <a:off x="1718449" y="1950847"/>
            <a:ext cx="1686436" cy="1686435"/>
            <a:chOff x="1634127" y="1866525"/>
            <a:chExt cx="1855080" cy="185507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4B3D15E-20DC-44D6-B1C5-F60E01D452D2}"/>
                </a:ext>
              </a:extLst>
            </p:cNvPr>
            <p:cNvSpPr/>
            <p:nvPr/>
          </p:nvSpPr>
          <p:spPr>
            <a:xfrm>
              <a:off x="1634129" y="1866525"/>
              <a:ext cx="1855078" cy="1855078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5F6DEEF-1D13-4634-8D30-23108C0B9607}"/>
                </a:ext>
              </a:extLst>
            </p:cNvPr>
            <p:cNvSpPr/>
            <p:nvPr/>
          </p:nvSpPr>
          <p:spPr>
            <a:xfrm>
              <a:off x="1634127" y="1866525"/>
              <a:ext cx="1855078" cy="185507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C7C06-17C4-48CF-91E0-9EF0AB677601}"/>
                </a:ext>
              </a:extLst>
            </p:cNvPr>
            <p:cNvSpPr txBox="1"/>
            <p:nvPr/>
          </p:nvSpPr>
          <p:spPr>
            <a:xfrm>
              <a:off x="1960206" y="2578621"/>
              <a:ext cx="1202925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관광지점</a:t>
              </a:r>
              <a:endPara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입장통계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828BE41-90DE-4B96-8175-9EE42978C664}"/>
              </a:ext>
            </a:extLst>
          </p:cNvPr>
          <p:cNvGrpSpPr/>
          <p:nvPr/>
        </p:nvGrpSpPr>
        <p:grpSpPr>
          <a:xfrm>
            <a:off x="4109780" y="1950847"/>
            <a:ext cx="1686436" cy="1686435"/>
            <a:chOff x="4025458" y="1866525"/>
            <a:chExt cx="1855080" cy="185507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AE0DA46-A6EB-4A4B-803A-17865B0C236D}"/>
                </a:ext>
              </a:extLst>
            </p:cNvPr>
            <p:cNvSpPr/>
            <p:nvPr/>
          </p:nvSpPr>
          <p:spPr>
            <a:xfrm>
              <a:off x="4025460" y="1866525"/>
              <a:ext cx="1855078" cy="1855078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7080600E-31D8-4001-B422-969F97359D5D}"/>
                </a:ext>
              </a:extLst>
            </p:cNvPr>
            <p:cNvSpPr/>
            <p:nvPr/>
          </p:nvSpPr>
          <p:spPr>
            <a:xfrm>
              <a:off x="4025458" y="1866525"/>
              <a:ext cx="1855078" cy="185507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28575">
              <a:solidFill>
                <a:srgbClr val="8A9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138F2E-4ED7-426B-9B92-AD7B649FA06C}"/>
                </a:ext>
              </a:extLst>
            </p:cNvPr>
            <p:cNvSpPr txBox="1"/>
            <p:nvPr/>
          </p:nvSpPr>
          <p:spPr>
            <a:xfrm>
              <a:off x="4510237" y="2578621"/>
              <a:ext cx="88553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신한카드 </a:t>
              </a:r>
              <a:endPara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data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5CB0DCD-90F9-4BA9-81AF-8CDAFEA4C74B}"/>
              </a:ext>
            </a:extLst>
          </p:cNvPr>
          <p:cNvGrpSpPr/>
          <p:nvPr/>
        </p:nvGrpSpPr>
        <p:grpSpPr>
          <a:xfrm>
            <a:off x="6501270" y="1950847"/>
            <a:ext cx="1689545" cy="1686435"/>
            <a:chOff x="6416793" y="1866525"/>
            <a:chExt cx="1858499" cy="185507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A44F417-477E-463B-9DE3-D81A286AAE77}"/>
                </a:ext>
              </a:extLst>
            </p:cNvPr>
            <p:cNvSpPr/>
            <p:nvPr/>
          </p:nvSpPr>
          <p:spPr>
            <a:xfrm>
              <a:off x="6416793" y="1866525"/>
              <a:ext cx="1855078" cy="1855078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8759A44-2CC0-4D90-9BC9-903992B5E6C8}"/>
                </a:ext>
              </a:extLst>
            </p:cNvPr>
            <p:cNvSpPr/>
            <p:nvPr/>
          </p:nvSpPr>
          <p:spPr>
            <a:xfrm>
              <a:off x="6420214" y="1866525"/>
              <a:ext cx="1855078" cy="185507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28575">
              <a:solidFill>
                <a:srgbClr val="CE9E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86A881-2861-4990-875D-0BC34C3A4701}"/>
                </a:ext>
              </a:extLst>
            </p:cNvPr>
            <p:cNvSpPr txBox="1"/>
            <p:nvPr/>
          </p:nvSpPr>
          <p:spPr>
            <a:xfrm>
              <a:off x="6925372" y="2578621"/>
              <a:ext cx="837921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국민여행</a:t>
              </a:r>
              <a:endPara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실태조사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0087EA8-D653-4959-A490-1848217E1A31}"/>
              </a:ext>
            </a:extLst>
          </p:cNvPr>
          <p:cNvSpPr txBox="1"/>
          <p:nvPr/>
        </p:nvSpPr>
        <p:spPr>
          <a:xfrm>
            <a:off x="264561" y="84961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사용 데이터 및 </a:t>
            </a:r>
            <a:r>
              <a:rPr lang="en-US" altLang="ko-KR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479654C-0EF7-4ABA-811C-E0853FDE918B}"/>
              </a:ext>
            </a:extLst>
          </p:cNvPr>
          <p:cNvSpPr txBox="1"/>
          <p:nvPr/>
        </p:nvSpPr>
        <p:spPr>
          <a:xfrm>
            <a:off x="2039090" y="5728111"/>
            <a:ext cx="10451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관광지 </a:t>
            </a:r>
            <a:r>
              <a:rPr lang="en-US" altLang="ko-KR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DB </a:t>
            </a:r>
            <a:r>
              <a:rPr lang="ko-KR" altLang="en-US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구성 </a:t>
            </a:r>
            <a:r>
              <a:rPr lang="en-US" altLang="ko-KR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AEFD30C-BD2C-4090-BEBC-3C41CA06928E}"/>
              </a:ext>
            </a:extLst>
          </p:cNvPr>
          <p:cNvSpPr txBox="1"/>
          <p:nvPr/>
        </p:nvSpPr>
        <p:spPr>
          <a:xfrm>
            <a:off x="6737115" y="5841701"/>
            <a:ext cx="1214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관광지 위치 시각화 </a:t>
            </a:r>
            <a:r>
              <a:rPr lang="en-US" altLang="ko-KR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F3478F-8DFA-4805-8D37-EA2C3A679A43}"/>
              </a:ext>
            </a:extLst>
          </p:cNvPr>
          <p:cNvSpPr txBox="1"/>
          <p:nvPr/>
        </p:nvSpPr>
        <p:spPr>
          <a:xfrm>
            <a:off x="4483677" y="5814378"/>
            <a:ext cx="909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관광지 이미지</a:t>
            </a:r>
            <a:endParaRPr lang="en-US" altLang="ko-KR" sz="9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정보추출 </a:t>
            </a:r>
            <a:r>
              <a:rPr lang="en-US" altLang="ko-KR" sz="9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125ECB-3FB0-4381-ADC6-87D8A55D75E4}"/>
              </a:ext>
            </a:extLst>
          </p:cNvPr>
          <p:cNvSpPr txBox="1"/>
          <p:nvPr/>
        </p:nvSpPr>
        <p:spPr>
          <a:xfrm>
            <a:off x="765809" y="4355995"/>
            <a:ext cx="11387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** </a:t>
            </a:r>
            <a:r>
              <a:rPr lang="ko-KR" altLang="en-US" sz="900" b="1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프로젝트에 활용 </a:t>
            </a:r>
            <a:endParaRPr lang="en-US" altLang="ko-KR" sz="900" b="1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C50276BF-2375-446E-B7C2-5429E25C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46747D81-5F99-4D8F-8685-56487AD9307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45BF9B7-93FC-4D07-9E86-35627E4E6307}"/>
              </a:ext>
            </a:extLst>
          </p:cNvPr>
          <p:cNvSpPr txBox="1">
            <a:spLocks/>
          </p:cNvSpPr>
          <p:nvPr/>
        </p:nvSpPr>
        <p:spPr>
          <a:xfrm>
            <a:off x="9153918" y="0"/>
            <a:ext cx="75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6747D81-5F99-4D8F-8685-56487AD93070}" type="slidenum">
              <a:rPr lang="ko-KR" altLang="en-US" smtClean="0"/>
              <a:pPr algn="ct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25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C599DB-9D01-4648-8954-5382F6430C9B}"/>
              </a:ext>
            </a:extLst>
          </p:cNvPr>
          <p:cNvSpPr txBox="1"/>
          <p:nvPr/>
        </p:nvSpPr>
        <p:spPr>
          <a:xfrm>
            <a:off x="264561" y="415452"/>
            <a:ext cx="2682145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분석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5D7C6E-4A0A-408F-BB78-22B9A1A2AA54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BBE53-1DFA-42E3-AC40-32575FD98EC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5E930-5069-40E0-8A9A-BDB4B3B1019F}"/>
              </a:ext>
            </a:extLst>
          </p:cNvPr>
          <p:cNvSpPr txBox="1"/>
          <p:nvPr/>
        </p:nvSpPr>
        <p:spPr>
          <a:xfrm>
            <a:off x="264561" y="849616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ko-KR" altLang="en-US" sz="14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A059F-6192-47BF-A54C-3344CD5F1930}"/>
              </a:ext>
            </a:extLst>
          </p:cNvPr>
          <p:cNvSpPr/>
          <p:nvPr/>
        </p:nvSpPr>
        <p:spPr>
          <a:xfrm>
            <a:off x="346221" y="2153864"/>
            <a:ext cx="3492000" cy="1909442"/>
          </a:xfrm>
          <a:prstGeom prst="rect">
            <a:avLst/>
          </a:prstGeom>
          <a:solidFill>
            <a:srgbClr val="C4C9C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C66D783-203B-4536-89C5-A963A0C719D3}"/>
              </a:ext>
            </a:extLst>
          </p:cNvPr>
          <p:cNvCxnSpPr/>
          <p:nvPr/>
        </p:nvCxnSpPr>
        <p:spPr>
          <a:xfrm>
            <a:off x="346221" y="2912126"/>
            <a:ext cx="3492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102F8F-1AD4-4E4B-A47C-DD2169CAFC6C}"/>
              </a:ext>
            </a:extLst>
          </p:cNvPr>
          <p:cNvSpPr txBox="1"/>
          <p:nvPr/>
        </p:nvSpPr>
        <p:spPr>
          <a:xfrm>
            <a:off x="459522" y="2580472"/>
            <a:ext cx="46358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gb3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DE3652-A1EC-44E1-85FD-32B3F3A57A67}"/>
              </a:ext>
            </a:extLst>
          </p:cNvPr>
          <p:cNvSpPr txBox="1"/>
          <p:nvPr/>
        </p:nvSpPr>
        <p:spPr>
          <a:xfrm>
            <a:off x="459522" y="2966596"/>
            <a:ext cx="73609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sex_ccd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0A0D8C-8396-4E16-AAD3-52DA69B87CAA}"/>
              </a:ext>
            </a:extLst>
          </p:cNvPr>
          <p:cNvCxnSpPr>
            <a:cxnSpLocks/>
          </p:cNvCxnSpPr>
          <p:nvPr/>
        </p:nvCxnSpPr>
        <p:spPr>
          <a:xfrm>
            <a:off x="346220" y="3295853"/>
            <a:ext cx="3492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5EA3AF0-7BC1-49B7-9BDA-09A6FD89F124}"/>
              </a:ext>
            </a:extLst>
          </p:cNvPr>
          <p:cNvCxnSpPr/>
          <p:nvPr/>
        </p:nvCxnSpPr>
        <p:spPr>
          <a:xfrm>
            <a:off x="346221" y="3679580"/>
            <a:ext cx="3492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E8250BA-7FD3-4341-B50F-C9491A46AD03}"/>
              </a:ext>
            </a:extLst>
          </p:cNvPr>
          <p:cNvCxnSpPr/>
          <p:nvPr/>
        </p:nvCxnSpPr>
        <p:spPr>
          <a:xfrm>
            <a:off x="346221" y="4063307"/>
            <a:ext cx="3492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9B03E3-8102-4D06-9DF6-7E599128A941}"/>
              </a:ext>
            </a:extLst>
          </p:cNvPr>
          <p:cNvSpPr txBox="1"/>
          <p:nvPr/>
        </p:nvSpPr>
        <p:spPr>
          <a:xfrm>
            <a:off x="459522" y="3345646"/>
            <a:ext cx="87075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cln_age_r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E38B13-12C7-4F59-85FD-21BC7A8C6675}"/>
              </a:ext>
            </a:extLst>
          </p:cNvPr>
          <p:cNvSpPr txBox="1"/>
          <p:nvPr/>
        </p:nvSpPr>
        <p:spPr>
          <a:xfrm>
            <a:off x="459522" y="3736631"/>
            <a:ext cx="5725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USEC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C2A1B1-E86B-42D9-B738-0C1BBF8BE121}"/>
              </a:ext>
            </a:extLst>
          </p:cNvPr>
          <p:cNvSpPr txBox="1"/>
          <p:nvPr/>
        </p:nvSpPr>
        <p:spPr>
          <a:xfrm>
            <a:off x="1780737" y="2586464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가맹점 업종 소분류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19EF83-C2A8-4A4F-B545-ACF1FB28668E}"/>
              </a:ext>
            </a:extLst>
          </p:cNvPr>
          <p:cNvSpPr txBox="1"/>
          <p:nvPr/>
        </p:nvSpPr>
        <p:spPr>
          <a:xfrm>
            <a:off x="1780737" y="296659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B24298-C16F-4D1D-9916-0FCED72AED9C}"/>
              </a:ext>
            </a:extLst>
          </p:cNvPr>
          <p:cNvSpPr txBox="1"/>
          <p:nvPr/>
        </p:nvSpPr>
        <p:spPr>
          <a:xfrm>
            <a:off x="1780737" y="3357103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64EDB-6C58-455E-B451-A20A128AB9AD}"/>
              </a:ext>
            </a:extLst>
          </p:cNvPr>
          <p:cNvSpPr txBox="1"/>
          <p:nvPr/>
        </p:nvSpPr>
        <p:spPr>
          <a:xfrm>
            <a:off x="1780737" y="3761198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 건수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9D0A7B-32C3-49DD-8483-B7E72DC3C5CE}"/>
              </a:ext>
            </a:extLst>
          </p:cNvPr>
          <p:cNvSpPr txBox="1"/>
          <p:nvPr/>
        </p:nvSpPr>
        <p:spPr>
          <a:xfrm>
            <a:off x="303741" y="1292840"/>
            <a:ext cx="1539782" cy="295466"/>
          </a:xfrm>
          <a:prstGeom prst="rect">
            <a:avLst/>
          </a:prstGeom>
          <a:solidFill>
            <a:srgbClr val="D5B184">
              <a:alpha val="40000"/>
            </a:srgb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신한카드 결제 정보</a:t>
            </a:r>
            <a:endParaRPr lang="en-US" sz="1200" b="1" spc="-41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DE9216-B83E-4B4D-8C85-BC0750A44398}"/>
              </a:ext>
            </a:extLst>
          </p:cNvPr>
          <p:cNvSpPr/>
          <p:nvPr/>
        </p:nvSpPr>
        <p:spPr>
          <a:xfrm>
            <a:off x="346220" y="1671080"/>
            <a:ext cx="3549918" cy="245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CBCDC58-F1D5-4EE7-AC2E-C0F83CD0A2D5}"/>
              </a:ext>
            </a:extLst>
          </p:cNvPr>
          <p:cNvCxnSpPr/>
          <p:nvPr/>
        </p:nvCxnSpPr>
        <p:spPr>
          <a:xfrm>
            <a:off x="346221" y="2144672"/>
            <a:ext cx="3492000" cy="0"/>
          </a:xfrm>
          <a:prstGeom prst="line">
            <a:avLst/>
          </a:prstGeom>
          <a:ln w="25400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AF047AB-9969-444C-8705-5E8F90346721}"/>
              </a:ext>
            </a:extLst>
          </p:cNvPr>
          <p:cNvCxnSpPr/>
          <p:nvPr/>
        </p:nvCxnSpPr>
        <p:spPr>
          <a:xfrm>
            <a:off x="346221" y="1770747"/>
            <a:ext cx="3492000" cy="0"/>
          </a:xfrm>
          <a:prstGeom prst="line">
            <a:avLst/>
          </a:prstGeom>
          <a:ln w="25400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CC9BF30-38C5-4DE6-86D5-D168618A9754}"/>
              </a:ext>
            </a:extLst>
          </p:cNvPr>
          <p:cNvCxnSpPr/>
          <p:nvPr/>
        </p:nvCxnSpPr>
        <p:spPr>
          <a:xfrm>
            <a:off x="346221" y="2528399"/>
            <a:ext cx="3492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C490EE-9AC0-48F6-9D77-91ECB00354A9}"/>
              </a:ext>
            </a:extLst>
          </p:cNvPr>
          <p:cNvSpPr txBox="1"/>
          <p:nvPr/>
        </p:nvSpPr>
        <p:spPr>
          <a:xfrm>
            <a:off x="459522" y="2209593"/>
            <a:ext cx="35137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v2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F75FE-89B0-4BA5-AD31-316D9B06C095}"/>
              </a:ext>
            </a:extLst>
          </p:cNvPr>
          <p:cNvSpPr txBox="1"/>
          <p:nvPr/>
        </p:nvSpPr>
        <p:spPr>
          <a:xfrm>
            <a:off x="1780737" y="2209593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카드이용 가맹점주소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BB6D740-2F49-4905-8BCF-4F24B2442685}"/>
              </a:ext>
            </a:extLst>
          </p:cNvPr>
          <p:cNvCxnSpPr>
            <a:cxnSpLocks/>
          </p:cNvCxnSpPr>
          <p:nvPr/>
        </p:nvCxnSpPr>
        <p:spPr>
          <a:xfrm flipH="1">
            <a:off x="1638642" y="1770267"/>
            <a:ext cx="1" cy="2293040"/>
          </a:xfrm>
          <a:prstGeom prst="line">
            <a:avLst/>
          </a:prstGeom>
          <a:ln w="12700">
            <a:solidFill>
              <a:srgbClr val="69717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EF32E8B-A84F-4AD6-8ABC-460BCCE73D2C}"/>
              </a:ext>
            </a:extLst>
          </p:cNvPr>
          <p:cNvSpPr txBox="1"/>
          <p:nvPr/>
        </p:nvSpPr>
        <p:spPr>
          <a:xfrm>
            <a:off x="315149" y="4446941"/>
            <a:ext cx="21996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기간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2019.01 ~ 2020.06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B83E47-D4A5-47CE-93BC-EBD5E711E0AA}"/>
              </a:ext>
            </a:extLst>
          </p:cNvPr>
          <p:cNvSpPr txBox="1"/>
          <p:nvPr/>
        </p:nvSpPr>
        <p:spPr>
          <a:xfrm>
            <a:off x="315149" y="4168548"/>
            <a:ext cx="26548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연령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 선호하는 카테고리 정보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7" name="그림 106" descr="스크린샷이(가) 표시된 사진&#10;&#10;자동 생성된 설명">
            <a:extLst>
              <a:ext uri="{FF2B5EF4-FFF2-40B4-BE49-F238E27FC236}">
                <a16:creationId xmlns:a16="http://schemas.microsoft.com/office/drawing/2014/main" id="{CC648CE9-838D-4669-91CF-8CDF9A0E2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532" y="2087642"/>
            <a:ext cx="4975568" cy="1786861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9C0BBC5-B235-4680-9FFA-8E8680801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5574" y="4426614"/>
            <a:ext cx="5273796" cy="2084592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C55BC6B-D814-4BC2-8499-4AA6619B9E4B}"/>
              </a:ext>
            </a:extLst>
          </p:cNvPr>
          <p:cNvSpPr/>
          <p:nvPr/>
        </p:nvSpPr>
        <p:spPr>
          <a:xfrm>
            <a:off x="4265471" y="1263947"/>
            <a:ext cx="1357661" cy="310029"/>
          </a:xfrm>
          <a:prstGeom prst="rect">
            <a:avLst/>
          </a:prstGeom>
          <a:solidFill>
            <a:srgbClr val="66738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3173CE05-3852-4F19-ACA0-387E0C68E014}"/>
              </a:ext>
            </a:extLst>
          </p:cNvPr>
          <p:cNvCxnSpPr>
            <a:cxnSpLocks/>
          </p:cNvCxnSpPr>
          <p:nvPr/>
        </p:nvCxnSpPr>
        <p:spPr>
          <a:xfrm>
            <a:off x="4320614" y="1613849"/>
            <a:ext cx="1826224" cy="0"/>
          </a:xfrm>
          <a:prstGeom prst="line">
            <a:avLst/>
          </a:prstGeom>
          <a:ln w="15875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3606B78-1967-4835-A5D3-2933D93134BF}"/>
              </a:ext>
            </a:extLst>
          </p:cNvPr>
          <p:cNvSpPr txBox="1"/>
          <p:nvPr/>
        </p:nvSpPr>
        <p:spPr>
          <a:xfrm>
            <a:off x="4239236" y="1665268"/>
            <a:ext cx="3802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1.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종합쇼핑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관광쇼핑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패션쇼핑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“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쇼핑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”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카테고리로 변경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3097F12-C17E-4494-8F15-C03EBA8ED1D0}"/>
              </a:ext>
            </a:extLst>
          </p:cNvPr>
          <p:cNvCxnSpPr>
            <a:cxnSpLocks/>
          </p:cNvCxnSpPr>
          <p:nvPr/>
        </p:nvCxnSpPr>
        <p:spPr>
          <a:xfrm>
            <a:off x="365964" y="1613849"/>
            <a:ext cx="1658991" cy="0"/>
          </a:xfrm>
          <a:prstGeom prst="line">
            <a:avLst/>
          </a:prstGeom>
          <a:ln w="15875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CD06C77-2337-4965-9244-7FF810CAFC58}"/>
              </a:ext>
            </a:extLst>
          </p:cNvPr>
          <p:cNvSpPr/>
          <p:nvPr/>
        </p:nvSpPr>
        <p:spPr>
          <a:xfrm>
            <a:off x="4298614" y="2026973"/>
            <a:ext cx="5273795" cy="188056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B9AD8BE-94C2-48C0-8EB0-B5FE7A5C54D3}"/>
              </a:ext>
            </a:extLst>
          </p:cNvPr>
          <p:cNvSpPr txBox="1"/>
          <p:nvPr/>
        </p:nvSpPr>
        <p:spPr>
          <a:xfrm>
            <a:off x="4239236" y="4063070"/>
            <a:ext cx="3555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2.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여행지 내 활동과 관련 없는 가맹점 업종 소분류 제거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BC5E906B-D6A6-46E3-A566-1B025970B6AF}"/>
              </a:ext>
            </a:extLst>
          </p:cNvPr>
          <p:cNvSpPr/>
          <p:nvPr/>
        </p:nvSpPr>
        <p:spPr>
          <a:xfrm>
            <a:off x="4298614" y="4365235"/>
            <a:ext cx="5273795" cy="214597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1E3C4EF-30DB-4F2D-8D77-3BA85AA8E518}"/>
              </a:ext>
            </a:extLst>
          </p:cNvPr>
          <p:cNvSpPr txBox="1"/>
          <p:nvPr/>
        </p:nvSpPr>
        <p:spPr>
          <a:xfrm>
            <a:off x="7351040" y="6524917"/>
            <a:ext cx="2363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총 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26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개 소분류 중 </a:t>
            </a:r>
            <a:r>
              <a:rPr lang="en-US" altLang="ko-KR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9</a:t>
            </a:r>
            <a:r>
              <a:rPr lang="ko-KR" altLang="en-US" sz="12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AF7D3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개 항목 제거</a:t>
            </a:r>
            <a:endParaRPr lang="en-US" altLang="ko-KR" sz="12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AF7D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F80EC7-8B54-4CA2-A611-046DA6EC326D}"/>
              </a:ext>
            </a:extLst>
          </p:cNvPr>
          <p:cNvSpPr txBox="1"/>
          <p:nvPr/>
        </p:nvSpPr>
        <p:spPr>
          <a:xfrm>
            <a:off x="4242181" y="1301336"/>
            <a:ext cx="1056315" cy="2816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FC3057-7A30-43E6-B9E5-61538FA602FF}"/>
              </a:ext>
            </a:extLst>
          </p:cNvPr>
          <p:cNvSpPr txBox="1"/>
          <p:nvPr/>
        </p:nvSpPr>
        <p:spPr>
          <a:xfrm>
            <a:off x="459522" y="1811744"/>
            <a:ext cx="61747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변수명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C35CF9-C0FB-4706-86A4-5C4F577AC4EA}"/>
              </a:ext>
            </a:extLst>
          </p:cNvPr>
          <p:cNvSpPr txBox="1"/>
          <p:nvPr/>
        </p:nvSpPr>
        <p:spPr>
          <a:xfrm>
            <a:off x="1766311" y="1811744"/>
            <a:ext cx="76174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변수설명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94DD48CF-183C-46A2-9F52-CBF09F90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6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>
            <a:extLst>
              <a:ext uri="{FF2B5EF4-FFF2-40B4-BE49-F238E27FC236}">
                <a16:creationId xmlns:a16="http://schemas.microsoft.com/office/drawing/2014/main" id="{5E50B4CD-242F-4647-AEF5-224DD1390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5596" y="2263665"/>
            <a:ext cx="2719864" cy="1903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C599DB-9D01-4648-8954-5382F6430C9B}"/>
              </a:ext>
            </a:extLst>
          </p:cNvPr>
          <p:cNvSpPr txBox="1"/>
          <p:nvPr/>
        </p:nvSpPr>
        <p:spPr>
          <a:xfrm>
            <a:off x="264561" y="415452"/>
            <a:ext cx="2682145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분석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45D7C6E-4A0A-408F-BB78-22B9A1A2AA54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BBE53-1DFA-42E3-AC40-32575FD98EC9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5E930-5069-40E0-8A9A-BDB4B3B1019F}"/>
              </a:ext>
            </a:extLst>
          </p:cNvPr>
          <p:cNvSpPr txBox="1"/>
          <p:nvPr/>
        </p:nvSpPr>
        <p:spPr>
          <a:xfrm>
            <a:off x="264561" y="849616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ko-KR" altLang="en-US" sz="14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2207FB4-42B3-4F3C-8A15-FC8C61FC3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32" y="2246118"/>
            <a:ext cx="2667992" cy="1903860"/>
          </a:xfrm>
          <a:prstGeom prst="rect">
            <a:avLst/>
          </a:prstGeom>
        </p:spPr>
      </p:pic>
      <p:pic>
        <p:nvPicPr>
          <p:cNvPr id="17" name="그림 16" descr="키보드이(가) 표시된 사진&#10;&#10;자동 생성된 설명">
            <a:extLst>
              <a:ext uri="{FF2B5EF4-FFF2-40B4-BE49-F238E27FC236}">
                <a16:creationId xmlns:a16="http://schemas.microsoft.com/office/drawing/2014/main" id="{672DB262-A0C4-4866-A7C0-B53CA2247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422" y="4688471"/>
            <a:ext cx="5329287" cy="1881978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E169E1D-D525-4275-AD04-D73675FDA01B}"/>
              </a:ext>
            </a:extLst>
          </p:cNvPr>
          <p:cNvSpPr txBox="1"/>
          <p:nvPr/>
        </p:nvSpPr>
        <p:spPr>
          <a:xfrm>
            <a:off x="303741" y="1288934"/>
            <a:ext cx="1638269" cy="295466"/>
          </a:xfrm>
          <a:prstGeom prst="rect">
            <a:avLst/>
          </a:prstGeom>
          <a:solidFill>
            <a:srgbClr val="D5B184">
              <a:alpha val="40000"/>
            </a:srgbClr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국민여행조사</a:t>
            </a:r>
            <a:r>
              <a:rPr lang="en-US" altLang="ko-KR" sz="1200" b="1" spc="-41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(2019)</a:t>
            </a:r>
            <a:endParaRPr lang="en-US" sz="1200" b="1" spc="-41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B456B9C-D72E-4763-82A4-2E753F29F1FE}"/>
              </a:ext>
            </a:extLst>
          </p:cNvPr>
          <p:cNvSpPr/>
          <p:nvPr/>
        </p:nvSpPr>
        <p:spPr>
          <a:xfrm>
            <a:off x="346221" y="2164106"/>
            <a:ext cx="3492000" cy="1899200"/>
          </a:xfrm>
          <a:prstGeom prst="rect">
            <a:avLst/>
          </a:prstGeom>
          <a:solidFill>
            <a:srgbClr val="C4C9C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66B8D7CF-1596-44A0-A8EC-40E8B0F06998}"/>
              </a:ext>
            </a:extLst>
          </p:cNvPr>
          <p:cNvCxnSpPr/>
          <p:nvPr/>
        </p:nvCxnSpPr>
        <p:spPr>
          <a:xfrm>
            <a:off x="346221" y="2912126"/>
            <a:ext cx="3492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83C3346-6A91-4E13-B3D2-F7FBB46E8993}"/>
              </a:ext>
            </a:extLst>
          </p:cNvPr>
          <p:cNvSpPr txBox="1"/>
          <p:nvPr/>
        </p:nvSpPr>
        <p:spPr>
          <a:xfrm>
            <a:off x="459522" y="2580472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 ~ 480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7F95800-F7D1-4C21-A136-B59415B7E25D}"/>
              </a:ext>
            </a:extLst>
          </p:cNvPr>
          <p:cNvSpPr txBox="1"/>
          <p:nvPr/>
        </p:nvSpPr>
        <p:spPr>
          <a:xfrm>
            <a:off x="459522" y="2966596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A12 ~ A14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93880C8-CB20-4DCA-812A-A58E43891784}"/>
              </a:ext>
            </a:extLst>
          </p:cNvPr>
          <p:cNvCxnSpPr>
            <a:cxnSpLocks/>
          </p:cNvCxnSpPr>
          <p:nvPr/>
        </p:nvCxnSpPr>
        <p:spPr>
          <a:xfrm>
            <a:off x="346220" y="3295853"/>
            <a:ext cx="3492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76D859B-0592-46D2-9620-289192EC0480}"/>
              </a:ext>
            </a:extLst>
          </p:cNvPr>
          <p:cNvCxnSpPr/>
          <p:nvPr/>
        </p:nvCxnSpPr>
        <p:spPr>
          <a:xfrm>
            <a:off x="346221" y="3679580"/>
            <a:ext cx="3492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716DAB9A-FA2C-40A8-9A81-A50B91506D2F}"/>
              </a:ext>
            </a:extLst>
          </p:cNvPr>
          <p:cNvCxnSpPr/>
          <p:nvPr/>
        </p:nvCxnSpPr>
        <p:spPr>
          <a:xfrm>
            <a:off x="346221" y="4063307"/>
            <a:ext cx="3492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2232ECE-5B77-4B2C-B959-36F39BC846C5}"/>
              </a:ext>
            </a:extLst>
          </p:cNvPr>
          <p:cNvSpPr txBox="1"/>
          <p:nvPr/>
        </p:nvSpPr>
        <p:spPr>
          <a:xfrm>
            <a:off x="459522" y="3735020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BAGE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8163EE6-5140-48FE-B009-6572B9723D6F}"/>
              </a:ext>
            </a:extLst>
          </p:cNvPr>
          <p:cNvSpPr txBox="1"/>
          <p:nvPr/>
        </p:nvSpPr>
        <p:spPr>
          <a:xfrm>
            <a:off x="459522" y="4126005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BSEX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28B1259-AD6B-4159-AA64-8342E333638E}"/>
              </a:ext>
            </a:extLst>
          </p:cNvPr>
          <p:cNvSpPr txBox="1"/>
          <p:nvPr/>
        </p:nvSpPr>
        <p:spPr>
          <a:xfrm>
            <a:off x="1780737" y="2586464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 코드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792C259-76FF-4F0D-9C15-A424B415B236}"/>
              </a:ext>
            </a:extLst>
          </p:cNvPr>
          <p:cNvSpPr txBox="1"/>
          <p:nvPr/>
        </p:nvSpPr>
        <p:spPr>
          <a:xfrm>
            <a:off x="1780737" y="2966596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국내여행 만족도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B5C745D-76B7-4EA5-8E6B-D5247307999C}"/>
              </a:ext>
            </a:extLst>
          </p:cNvPr>
          <p:cNvSpPr txBox="1"/>
          <p:nvPr/>
        </p:nvSpPr>
        <p:spPr>
          <a:xfrm>
            <a:off x="1780737" y="3736538"/>
            <a:ext cx="169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 70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 이상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1D6F48F-3539-418A-B185-DF750447C815}"/>
              </a:ext>
            </a:extLst>
          </p:cNvPr>
          <p:cNvSpPr txBox="1"/>
          <p:nvPr/>
        </p:nvSpPr>
        <p:spPr>
          <a:xfrm>
            <a:off x="1780737" y="4120755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04C6FD1-036E-4A77-8C77-C2819C9CBEFF}"/>
              </a:ext>
            </a:extLst>
          </p:cNvPr>
          <p:cNvSpPr/>
          <p:nvPr/>
        </p:nvSpPr>
        <p:spPr>
          <a:xfrm>
            <a:off x="346220" y="1671080"/>
            <a:ext cx="3549918" cy="245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417DEB18-768C-4DC0-B779-563C6CE601E7}"/>
              </a:ext>
            </a:extLst>
          </p:cNvPr>
          <p:cNvCxnSpPr/>
          <p:nvPr/>
        </p:nvCxnSpPr>
        <p:spPr>
          <a:xfrm>
            <a:off x="346221" y="2144672"/>
            <a:ext cx="3492000" cy="0"/>
          </a:xfrm>
          <a:prstGeom prst="line">
            <a:avLst/>
          </a:prstGeom>
          <a:ln w="25400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0153F670-4E87-4CD3-ADD6-C5A808924095}"/>
              </a:ext>
            </a:extLst>
          </p:cNvPr>
          <p:cNvCxnSpPr/>
          <p:nvPr/>
        </p:nvCxnSpPr>
        <p:spPr>
          <a:xfrm>
            <a:off x="346221" y="1770747"/>
            <a:ext cx="3492000" cy="0"/>
          </a:xfrm>
          <a:prstGeom prst="line">
            <a:avLst/>
          </a:prstGeom>
          <a:ln w="25400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088BE287-8009-4A42-BE38-C1871BCA25F2}"/>
              </a:ext>
            </a:extLst>
          </p:cNvPr>
          <p:cNvCxnSpPr/>
          <p:nvPr/>
        </p:nvCxnSpPr>
        <p:spPr>
          <a:xfrm>
            <a:off x="346221" y="2528399"/>
            <a:ext cx="3492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5B5CFE1-BE96-4A9F-AB42-A87E724D3BC6}"/>
              </a:ext>
            </a:extLst>
          </p:cNvPr>
          <p:cNvSpPr txBox="1"/>
          <p:nvPr/>
        </p:nvSpPr>
        <p:spPr>
          <a:xfrm>
            <a:off x="459522" y="2209593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 ~ 39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8251EC9-7F31-4B5D-9123-39609D29C7F8}"/>
              </a:ext>
            </a:extLst>
          </p:cNvPr>
          <p:cNvSpPr txBox="1"/>
          <p:nvPr/>
        </p:nvSpPr>
        <p:spPr>
          <a:xfrm>
            <a:off x="459522" y="1811744"/>
            <a:ext cx="61747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변수명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005DE33-2F29-4383-80FD-D020B193DE56}"/>
              </a:ext>
            </a:extLst>
          </p:cNvPr>
          <p:cNvSpPr txBox="1"/>
          <p:nvPr/>
        </p:nvSpPr>
        <p:spPr>
          <a:xfrm>
            <a:off x="1766311" y="1811744"/>
            <a:ext cx="76174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변수설명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C23AC76-269A-4AA1-97CE-EE76EFEE51DD}"/>
              </a:ext>
            </a:extLst>
          </p:cNvPr>
          <p:cNvSpPr txBox="1"/>
          <p:nvPr/>
        </p:nvSpPr>
        <p:spPr>
          <a:xfrm>
            <a:off x="1780737" y="2209593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코드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15954995-C2D2-49BE-ADE9-C5C262BF8294}"/>
              </a:ext>
            </a:extLst>
          </p:cNvPr>
          <p:cNvCxnSpPr>
            <a:cxnSpLocks/>
          </p:cNvCxnSpPr>
          <p:nvPr/>
        </p:nvCxnSpPr>
        <p:spPr>
          <a:xfrm flipH="1">
            <a:off x="1638643" y="1770267"/>
            <a:ext cx="1" cy="2680666"/>
          </a:xfrm>
          <a:prstGeom prst="line">
            <a:avLst/>
          </a:prstGeom>
          <a:ln w="12700">
            <a:solidFill>
              <a:srgbClr val="69717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06D28BC-06C1-4C99-9114-E7571553A5E8}"/>
              </a:ext>
            </a:extLst>
          </p:cNvPr>
          <p:cNvSpPr txBox="1"/>
          <p:nvPr/>
        </p:nvSpPr>
        <p:spPr>
          <a:xfrm>
            <a:off x="315149" y="4925053"/>
            <a:ext cx="22381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기간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2019.01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2019.12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A14F0FC-96DA-460A-B86E-6A28ABA3E2D8}"/>
              </a:ext>
            </a:extLst>
          </p:cNvPr>
          <p:cNvSpPr txBox="1"/>
          <p:nvPr/>
        </p:nvSpPr>
        <p:spPr>
          <a:xfrm>
            <a:off x="315149" y="4606273"/>
            <a:ext cx="17315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여행활동 만족도 지수 활용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022706B-E709-4299-8835-4A89878100D7}"/>
              </a:ext>
            </a:extLst>
          </p:cNvPr>
          <p:cNvSpPr txBox="1"/>
          <p:nvPr/>
        </p:nvSpPr>
        <p:spPr>
          <a:xfrm>
            <a:off x="4239236" y="1665268"/>
            <a:ext cx="2135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1.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여행활동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NA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값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으로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전처리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D0C77FB-20DE-4FED-8109-51E56943E355}"/>
              </a:ext>
            </a:extLst>
          </p:cNvPr>
          <p:cNvSpPr txBox="1"/>
          <p:nvPr/>
        </p:nvSpPr>
        <p:spPr>
          <a:xfrm>
            <a:off x="4239236" y="1892631"/>
            <a:ext cx="4679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2.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 만족도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NA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값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으로 </a:t>
            </a:r>
            <a:r>
              <a:rPr lang="ko-KR" altLang="en-US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전처리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후 국내여행 만족도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(A12 ~ A14)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병합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81A6361-C071-446E-A7D7-E50818F93B14}"/>
              </a:ext>
            </a:extLst>
          </p:cNvPr>
          <p:cNvSpPr txBox="1"/>
          <p:nvPr/>
        </p:nvSpPr>
        <p:spPr>
          <a:xfrm>
            <a:off x="4239236" y="4321010"/>
            <a:ext cx="4246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3.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성별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나이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 만족도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여행활동으로 새로운 </a:t>
            </a:r>
            <a:r>
              <a:rPr lang="en-US" altLang="ko-KR" sz="12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DataFrame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구성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A17DF18E-853D-4600-A9A2-FDFCBAE0C00C}"/>
              </a:ext>
            </a:extLst>
          </p:cNvPr>
          <p:cNvSpPr/>
          <p:nvPr/>
        </p:nvSpPr>
        <p:spPr>
          <a:xfrm>
            <a:off x="4298614" y="2209174"/>
            <a:ext cx="5416905" cy="200259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DE9DFC75-7234-4E25-8E5E-CD6F1C64CCA1}"/>
              </a:ext>
            </a:extLst>
          </p:cNvPr>
          <p:cNvSpPr/>
          <p:nvPr/>
        </p:nvSpPr>
        <p:spPr>
          <a:xfrm>
            <a:off x="4298614" y="4628163"/>
            <a:ext cx="5416905" cy="200259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8177505-A6BF-4B83-A7E7-21C986CCA3DB}"/>
              </a:ext>
            </a:extLst>
          </p:cNvPr>
          <p:cNvSpPr/>
          <p:nvPr/>
        </p:nvSpPr>
        <p:spPr>
          <a:xfrm>
            <a:off x="4265471" y="1263947"/>
            <a:ext cx="1357661" cy="310029"/>
          </a:xfrm>
          <a:prstGeom prst="rect">
            <a:avLst/>
          </a:prstGeom>
          <a:solidFill>
            <a:srgbClr val="66738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BBA4A33-CD7D-4100-82CD-B54D841F4AD7}"/>
              </a:ext>
            </a:extLst>
          </p:cNvPr>
          <p:cNvCxnSpPr>
            <a:cxnSpLocks/>
          </p:cNvCxnSpPr>
          <p:nvPr/>
        </p:nvCxnSpPr>
        <p:spPr>
          <a:xfrm>
            <a:off x="4320614" y="1613849"/>
            <a:ext cx="1826224" cy="0"/>
          </a:xfrm>
          <a:prstGeom prst="line">
            <a:avLst/>
          </a:prstGeom>
          <a:ln w="15875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2271470-40FC-4DD1-A420-5464F5D941E1}"/>
              </a:ext>
            </a:extLst>
          </p:cNvPr>
          <p:cNvSpPr txBox="1"/>
          <p:nvPr/>
        </p:nvSpPr>
        <p:spPr>
          <a:xfrm>
            <a:off x="4242181" y="1301336"/>
            <a:ext cx="1056315" cy="2816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C94E4C-1EB3-48AD-9127-6BE5F3CAE273}"/>
              </a:ext>
            </a:extLst>
          </p:cNvPr>
          <p:cNvCxnSpPr>
            <a:cxnSpLocks/>
          </p:cNvCxnSpPr>
          <p:nvPr/>
        </p:nvCxnSpPr>
        <p:spPr>
          <a:xfrm>
            <a:off x="365964" y="1613849"/>
            <a:ext cx="1658991" cy="0"/>
          </a:xfrm>
          <a:prstGeom prst="line">
            <a:avLst/>
          </a:prstGeom>
          <a:ln w="15875">
            <a:solidFill>
              <a:srgbClr val="667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091F33B-0933-4397-B112-8828BD0A3324}"/>
              </a:ext>
            </a:extLst>
          </p:cNvPr>
          <p:cNvCxnSpPr/>
          <p:nvPr/>
        </p:nvCxnSpPr>
        <p:spPr>
          <a:xfrm>
            <a:off x="346221" y="4450933"/>
            <a:ext cx="34920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1D340B3-AFD6-489A-9ADA-8DA03E67E9CB}"/>
              </a:ext>
            </a:extLst>
          </p:cNvPr>
          <p:cNvSpPr txBox="1"/>
          <p:nvPr/>
        </p:nvSpPr>
        <p:spPr>
          <a:xfrm>
            <a:off x="459522" y="3347807"/>
            <a:ext cx="1228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A3_1 ~ A3_21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B20802-5567-4BA8-B6E7-E89C22E7E7BE}"/>
              </a:ext>
            </a:extLst>
          </p:cNvPr>
          <p:cNvSpPr txBox="1"/>
          <p:nvPr/>
        </p:nvSpPr>
        <p:spPr>
          <a:xfrm>
            <a:off x="1780737" y="3345168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 활동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21D08C3F-E9A1-481B-A313-140E32D0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0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8C5605-7519-4629-B111-1B6760157E6A}"/>
              </a:ext>
            </a:extLst>
          </p:cNvPr>
          <p:cNvSpPr/>
          <p:nvPr/>
        </p:nvSpPr>
        <p:spPr>
          <a:xfrm>
            <a:off x="286956" y="4480730"/>
            <a:ext cx="3661958" cy="7253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C1316F-4A27-4C07-8665-BE39CA82A19A}"/>
              </a:ext>
            </a:extLst>
          </p:cNvPr>
          <p:cNvSpPr/>
          <p:nvPr/>
        </p:nvSpPr>
        <p:spPr>
          <a:xfrm>
            <a:off x="520510" y="3615903"/>
            <a:ext cx="532964" cy="105607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11B9F65-291A-42A1-8929-74E1568C66EF}"/>
              </a:ext>
            </a:extLst>
          </p:cNvPr>
          <p:cNvSpPr/>
          <p:nvPr/>
        </p:nvSpPr>
        <p:spPr>
          <a:xfrm>
            <a:off x="520510" y="3981976"/>
            <a:ext cx="1516898" cy="105607"/>
          </a:xfrm>
          <a:prstGeom prst="rect">
            <a:avLst/>
          </a:prstGeom>
          <a:solidFill>
            <a:srgbClr val="CA9C64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D587D5B-659B-4823-A28C-069B21333C60}"/>
              </a:ext>
            </a:extLst>
          </p:cNvPr>
          <p:cNvSpPr/>
          <p:nvPr/>
        </p:nvSpPr>
        <p:spPr>
          <a:xfrm>
            <a:off x="5127225" y="2074827"/>
            <a:ext cx="3613141" cy="1419374"/>
          </a:xfrm>
          <a:prstGeom prst="rect">
            <a:avLst/>
          </a:prstGeom>
          <a:solidFill>
            <a:srgbClr val="C4C9C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27DA17-A49C-4FE3-B405-10A97A06F3AE}"/>
              </a:ext>
            </a:extLst>
          </p:cNvPr>
          <p:cNvSpPr/>
          <p:nvPr/>
        </p:nvSpPr>
        <p:spPr>
          <a:xfrm>
            <a:off x="295928" y="1745202"/>
            <a:ext cx="2060988" cy="310040"/>
          </a:xfrm>
          <a:prstGeom prst="rect">
            <a:avLst/>
          </a:prstGeom>
          <a:solidFill>
            <a:srgbClr val="3135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2FFDDE-38E7-4546-A1FD-D5E00F240BE2}"/>
              </a:ext>
            </a:extLst>
          </p:cNvPr>
          <p:cNvSpPr txBox="1"/>
          <p:nvPr/>
        </p:nvSpPr>
        <p:spPr>
          <a:xfrm>
            <a:off x="226259" y="2185576"/>
            <a:ext cx="4158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신한카드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data :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성별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연령대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가맹점 업종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, USEC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이용건수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499A664-4668-4A44-8604-406056162385}"/>
              </a:ext>
            </a:extLst>
          </p:cNvPr>
          <p:cNvCxnSpPr>
            <a:cxnSpLocks/>
          </p:cNvCxnSpPr>
          <p:nvPr/>
        </p:nvCxnSpPr>
        <p:spPr>
          <a:xfrm>
            <a:off x="320344" y="2074760"/>
            <a:ext cx="2095678" cy="0"/>
          </a:xfrm>
          <a:prstGeom prst="line">
            <a:avLst/>
          </a:prstGeom>
          <a:ln w="15875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CA8E55-A161-4EE3-8BAD-42C5FD473C4F}"/>
              </a:ext>
            </a:extLst>
          </p:cNvPr>
          <p:cNvSpPr txBox="1"/>
          <p:nvPr/>
        </p:nvSpPr>
        <p:spPr>
          <a:xfrm>
            <a:off x="264561" y="1750097"/>
            <a:ext cx="1649811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data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0F1E88-0354-478A-9504-880FB060C1B0}"/>
              </a:ext>
            </a:extLst>
          </p:cNvPr>
          <p:cNvSpPr txBox="1"/>
          <p:nvPr/>
        </p:nvSpPr>
        <p:spPr>
          <a:xfrm>
            <a:off x="226259" y="2439786"/>
            <a:ext cx="4144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국민여행조사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data 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국민여행 만족도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여행활동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성별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연령대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412D25-3604-4890-BB32-FFCA47680D0A}"/>
              </a:ext>
            </a:extLst>
          </p:cNvPr>
          <p:cNvSpPr/>
          <p:nvPr/>
        </p:nvSpPr>
        <p:spPr>
          <a:xfrm>
            <a:off x="295928" y="3072076"/>
            <a:ext cx="2278830" cy="310040"/>
          </a:xfrm>
          <a:prstGeom prst="rect">
            <a:avLst/>
          </a:prstGeom>
          <a:solidFill>
            <a:srgbClr val="3135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60BBCB1-072B-490E-B9B9-7EFD8EBE3D0F}"/>
              </a:ext>
            </a:extLst>
          </p:cNvPr>
          <p:cNvSpPr txBox="1"/>
          <p:nvPr/>
        </p:nvSpPr>
        <p:spPr>
          <a:xfrm>
            <a:off x="226259" y="3527395"/>
            <a:ext cx="4379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이용건수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각 성별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연령 별 이용건수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top 3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가맹점 업종 변수 추출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FD14C086-A5FE-41A7-B033-A06CA65ADA96}"/>
              </a:ext>
            </a:extLst>
          </p:cNvPr>
          <p:cNvCxnSpPr>
            <a:cxnSpLocks/>
          </p:cNvCxnSpPr>
          <p:nvPr/>
        </p:nvCxnSpPr>
        <p:spPr>
          <a:xfrm>
            <a:off x="320344" y="3401634"/>
            <a:ext cx="2269650" cy="0"/>
          </a:xfrm>
          <a:prstGeom prst="line">
            <a:avLst/>
          </a:prstGeom>
          <a:ln w="15875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2B06556-805B-43CD-BDF8-BC8F9CF6BD6C}"/>
              </a:ext>
            </a:extLst>
          </p:cNvPr>
          <p:cNvSpPr txBox="1"/>
          <p:nvPr/>
        </p:nvSpPr>
        <p:spPr>
          <a:xfrm>
            <a:off x="264561" y="3076971"/>
            <a:ext cx="2372765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신한카드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 추출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4431BE1-0007-4CAA-92C5-CA4311F3D640}"/>
              </a:ext>
            </a:extLst>
          </p:cNvPr>
          <p:cNvSpPr txBox="1"/>
          <p:nvPr/>
        </p:nvSpPr>
        <p:spPr>
          <a:xfrm>
            <a:off x="228820" y="389345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코로나 영향 덜 받는 변수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2019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년에 비해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2020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년 이용횟수 변동폭이 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	                                    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적은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가맹점 업종 변수 추출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(EDA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를 통해 얻음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7D10C8E-6CD1-4F33-9BB1-6AD0FDA5094D}"/>
              </a:ext>
            </a:extLst>
          </p:cNvPr>
          <p:cNvSpPr txBox="1"/>
          <p:nvPr/>
        </p:nvSpPr>
        <p:spPr>
          <a:xfrm>
            <a:off x="6565677" y="2371969"/>
            <a:ext cx="1717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외식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공연관람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종합쇼핑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7FD4F2-2FC3-4077-B8EF-B7BE26E8451A}"/>
              </a:ext>
            </a:extLst>
          </p:cNvPr>
          <p:cNvSpPr txBox="1"/>
          <p:nvPr/>
        </p:nvSpPr>
        <p:spPr>
          <a:xfrm>
            <a:off x="6565677" y="2643795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골프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사진촬영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체험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8743EFC-04D7-4103-8CFA-27621DF6EC3F}"/>
              </a:ext>
            </a:extLst>
          </p:cNvPr>
          <p:cNvSpPr txBox="1"/>
          <p:nvPr/>
        </p:nvSpPr>
        <p:spPr>
          <a:xfrm>
            <a:off x="6565677" y="2915165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외식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종합쇼핑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스포츠용품 구매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6368725-7B0B-41A4-B721-D1B35CED944E}"/>
              </a:ext>
            </a:extLst>
          </p:cNvPr>
          <p:cNvSpPr txBox="1"/>
          <p:nvPr/>
        </p:nvSpPr>
        <p:spPr>
          <a:xfrm>
            <a:off x="6565677" y="3215283"/>
            <a:ext cx="1854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골프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레저스포츠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사진촬영</a:t>
            </a:r>
            <a:endParaRPr lang="en-US" sz="12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4F994-1985-4D8B-8CA3-C7FA296007ED}"/>
              </a:ext>
            </a:extLst>
          </p:cNvPr>
          <p:cNvSpPr txBox="1"/>
          <p:nvPr/>
        </p:nvSpPr>
        <p:spPr>
          <a:xfrm>
            <a:off x="5068892" y="3603544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두개의 변수의 중복 값 제거 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A7BC6-8669-4214-A807-8D0288FB3C3E}"/>
              </a:ext>
            </a:extLst>
          </p:cNvPr>
          <p:cNvSpPr txBox="1"/>
          <p:nvPr/>
        </p:nvSpPr>
        <p:spPr>
          <a:xfrm>
            <a:off x="5107524" y="5184135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변수 로그화 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이용건수 간 차이를 줄여 주기 위해서</a:t>
            </a: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0D13BB66-BE41-4D6A-A054-F17A81E17DC1}"/>
              </a:ext>
            </a:extLst>
          </p:cNvPr>
          <p:cNvCxnSpPr/>
          <p:nvPr/>
        </p:nvCxnSpPr>
        <p:spPr>
          <a:xfrm>
            <a:off x="5127225" y="2917171"/>
            <a:ext cx="36144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1B35C5DC-F3AA-4FFB-91B6-E241D85F9433}"/>
              </a:ext>
            </a:extLst>
          </p:cNvPr>
          <p:cNvSpPr txBox="1"/>
          <p:nvPr/>
        </p:nvSpPr>
        <p:spPr>
          <a:xfrm>
            <a:off x="5167854" y="2658158"/>
            <a:ext cx="1364476" cy="301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남자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20_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영향도 ↓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6FFF5D3-5144-4DC0-B84D-8C5B4A6367D2}"/>
              </a:ext>
            </a:extLst>
          </p:cNvPr>
          <p:cNvSpPr txBox="1"/>
          <p:nvPr/>
        </p:nvSpPr>
        <p:spPr>
          <a:xfrm>
            <a:off x="5167854" y="2945078"/>
            <a:ext cx="136287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여자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50_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이용건수</a:t>
            </a: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E49461F-3DC1-46AF-9037-A852A3CEC073}"/>
              </a:ext>
            </a:extLst>
          </p:cNvPr>
          <p:cNvCxnSpPr>
            <a:cxnSpLocks/>
          </p:cNvCxnSpPr>
          <p:nvPr/>
        </p:nvCxnSpPr>
        <p:spPr>
          <a:xfrm>
            <a:off x="5127224" y="3207174"/>
            <a:ext cx="36144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8A9A5C52-3A3B-4324-8281-94B517DAFE5C}"/>
              </a:ext>
            </a:extLst>
          </p:cNvPr>
          <p:cNvCxnSpPr/>
          <p:nvPr/>
        </p:nvCxnSpPr>
        <p:spPr>
          <a:xfrm>
            <a:off x="5127225" y="3494201"/>
            <a:ext cx="36144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36D54A19-4BC7-4467-ACA5-15266B17BD25}"/>
              </a:ext>
            </a:extLst>
          </p:cNvPr>
          <p:cNvSpPr txBox="1"/>
          <p:nvPr/>
        </p:nvSpPr>
        <p:spPr>
          <a:xfrm>
            <a:off x="5167854" y="3224590"/>
            <a:ext cx="133402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여자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50_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영향도 ↓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30B5384-A1F9-4F22-B7C1-AA6F1E5EE9DB}"/>
              </a:ext>
            </a:extLst>
          </p:cNvPr>
          <p:cNvSpPr/>
          <p:nvPr/>
        </p:nvSpPr>
        <p:spPr>
          <a:xfrm>
            <a:off x="5127224" y="2082794"/>
            <a:ext cx="3614400" cy="245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C721B43E-328E-44A0-8CA2-561CF925F33F}"/>
              </a:ext>
            </a:extLst>
          </p:cNvPr>
          <p:cNvCxnSpPr/>
          <p:nvPr/>
        </p:nvCxnSpPr>
        <p:spPr>
          <a:xfrm>
            <a:off x="5127225" y="2343115"/>
            <a:ext cx="3614400" cy="0"/>
          </a:xfrm>
          <a:prstGeom prst="line">
            <a:avLst/>
          </a:prstGeom>
          <a:ln w="25400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BBDB6EE-5ECD-4E9C-91FC-984F149D0305}"/>
              </a:ext>
            </a:extLst>
          </p:cNvPr>
          <p:cNvCxnSpPr/>
          <p:nvPr/>
        </p:nvCxnSpPr>
        <p:spPr>
          <a:xfrm>
            <a:off x="5127225" y="2074826"/>
            <a:ext cx="3614400" cy="0"/>
          </a:xfrm>
          <a:prstGeom prst="line">
            <a:avLst/>
          </a:prstGeom>
          <a:ln w="25400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616A6FC6-41DE-421A-92EF-C0400FDFCAF7}"/>
              </a:ext>
            </a:extLst>
          </p:cNvPr>
          <p:cNvCxnSpPr/>
          <p:nvPr/>
        </p:nvCxnSpPr>
        <p:spPr>
          <a:xfrm>
            <a:off x="5127225" y="2630143"/>
            <a:ext cx="3614400" cy="0"/>
          </a:xfrm>
          <a:prstGeom prst="line">
            <a:avLst/>
          </a:prstGeom>
          <a:ln w="3175">
            <a:solidFill>
              <a:srgbClr val="69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1EBD3C7F-F1F5-43F1-88C7-78DC7AB88349}"/>
              </a:ext>
            </a:extLst>
          </p:cNvPr>
          <p:cNvSpPr txBox="1"/>
          <p:nvPr/>
        </p:nvSpPr>
        <p:spPr>
          <a:xfrm>
            <a:off x="5167854" y="2377519"/>
            <a:ext cx="136287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남자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20_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이용건수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33FB5DD-EF03-4584-AEC2-F2702ABB82C6}"/>
              </a:ext>
            </a:extLst>
          </p:cNvPr>
          <p:cNvSpPr txBox="1"/>
          <p:nvPr/>
        </p:nvSpPr>
        <p:spPr>
          <a:xfrm>
            <a:off x="6580062" y="2052519"/>
            <a:ext cx="61747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변수명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27A198A9-EEC1-4BD7-AD1D-6D69590B6620}"/>
              </a:ext>
            </a:extLst>
          </p:cNvPr>
          <p:cNvCxnSpPr>
            <a:cxnSpLocks/>
          </p:cNvCxnSpPr>
          <p:nvPr/>
        </p:nvCxnSpPr>
        <p:spPr>
          <a:xfrm flipH="1">
            <a:off x="6491125" y="2074346"/>
            <a:ext cx="8740" cy="1419855"/>
          </a:xfrm>
          <a:prstGeom prst="line">
            <a:avLst/>
          </a:prstGeom>
          <a:ln w="12700">
            <a:solidFill>
              <a:srgbClr val="69717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5457DD00-8002-4281-A76D-B2DB78B7227B}"/>
              </a:ext>
            </a:extLst>
          </p:cNvPr>
          <p:cNvSpPr txBox="1"/>
          <p:nvPr/>
        </p:nvSpPr>
        <p:spPr>
          <a:xfrm>
            <a:off x="5172128" y="2052519"/>
            <a:ext cx="47320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예시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94BBC9B-8B8B-442F-ACA4-08C7C604A9FA}"/>
              </a:ext>
            </a:extLst>
          </p:cNvPr>
          <p:cNvSpPr txBox="1"/>
          <p:nvPr/>
        </p:nvSpPr>
        <p:spPr>
          <a:xfrm>
            <a:off x="229934" y="4523459"/>
            <a:ext cx="3251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 </a:t>
            </a:r>
            <a:r>
              <a:rPr lang="ko-KR" alt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영향을 덜 받는 변수 </a:t>
            </a:r>
            <a:r>
              <a:rPr lang="en-US" altLang="ko-KR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( 1</a:t>
            </a:r>
            <a:r>
              <a:rPr lang="ko-KR" alt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까지 </a:t>
            </a:r>
            <a:r>
              <a:rPr lang="en-US" altLang="ko-KR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2019</a:t>
            </a:r>
            <a:r>
              <a:rPr lang="ko-KR" altLang="en-US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이용건수</a:t>
            </a:r>
            <a:r>
              <a:rPr lang="en-US" altLang="ko-KR" sz="8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BBF1418-3454-4A3C-9F47-FF4ED4D882B7}"/>
              </a:ext>
            </a:extLst>
          </p:cNvPr>
          <p:cNvSpPr txBox="1"/>
          <p:nvPr/>
        </p:nvSpPr>
        <p:spPr>
          <a:xfrm>
            <a:off x="5102091" y="4881480"/>
            <a:ext cx="32430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1.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각 변수가 카드 소비액에 영향을 미쳤는지 검증 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BA91A61-7FBC-4A8D-92AF-79BE675DB141}"/>
              </a:ext>
            </a:extLst>
          </p:cNvPr>
          <p:cNvSpPr/>
          <p:nvPr/>
        </p:nvSpPr>
        <p:spPr>
          <a:xfrm>
            <a:off x="5133458" y="4406901"/>
            <a:ext cx="1542959" cy="310040"/>
          </a:xfrm>
          <a:prstGeom prst="rect">
            <a:avLst/>
          </a:prstGeom>
          <a:solidFill>
            <a:srgbClr val="3135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CDF80F90-B2A5-4498-8497-1E1C352F9335}"/>
              </a:ext>
            </a:extLst>
          </p:cNvPr>
          <p:cNvCxnSpPr>
            <a:cxnSpLocks/>
          </p:cNvCxnSpPr>
          <p:nvPr/>
        </p:nvCxnSpPr>
        <p:spPr>
          <a:xfrm>
            <a:off x="5157874" y="4736459"/>
            <a:ext cx="2095678" cy="0"/>
          </a:xfrm>
          <a:prstGeom prst="line">
            <a:avLst/>
          </a:prstGeom>
          <a:ln w="15875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14731F77-7786-4697-B376-936100DD322C}"/>
              </a:ext>
            </a:extLst>
          </p:cNvPr>
          <p:cNvSpPr txBox="1"/>
          <p:nvPr/>
        </p:nvSpPr>
        <p:spPr>
          <a:xfrm>
            <a:off x="5102091" y="4411796"/>
            <a:ext cx="1351973" cy="3131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DATA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524E93E7-6C32-45D6-A830-6529728D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043" y="5584454"/>
            <a:ext cx="4285526" cy="96836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AD36D0F1-342F-4E45-992C-7DC558B99226}"/>
              </a:ext>
            </a:extLst>
          </p:cNvPr>
          <p:cNvSpPr txBox="1"/>
          <p:nvPr/>
        </p:nvSpPr>
        <p:spPr>
          <a:xfrm>
            <a:off x="6615301" y="4498207"/>
            <a:ext cx="15429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** </a:t>
            </a:r>
            <a:r>
              <a:rPr lang="ko-KR" alt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예시</a:t>
            </a:r>
            <a:r>
              <a:rPr lang="en-US" altLang="ko-KR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남자 </a:t>
            </a:r>
            <a:r>
              <a:rPr lang="en-US" altLang="ko-KR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20</a:t>
            </a:r>
            <a:r>
              <a:rPr lang="ko-KR" altLang="en-US" sz="9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대 기준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BF5B32-3C43-406E-B683-55F56AE044CC}"/>
              </a:ext>
            </a:extLst>
          </p:cNvPr>
          <p:cNvSpPr txBox="1"/>
          <p:nvPr/>
        </p:nvSpPr>
        <p:spPr>
          <a:xfrm>
            <a:off x="264561" y="415452"/>
            <a:ext cx="2682145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4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CE9E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분석</a:t>
            </a:r>
            <a:endParaRPr lang="en-US" sz="24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CE9E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A7F62D0-3AD9-426F-8C4C-E3079CFD5D34}"/>
              </a:ext>
            </a:extLst>
          </p:cNvPr>
          <p:cNvCxnSpPr>
            <a:cxnSpLocks/>
          </p:cNvCxnSpPr>
          <p:nvPr/>
        </p:nvCxnSpPr>
        <p:spPr>
          <a:xfrm>
            <a:off x="848756" y="300517"/>
            <a:ext cx="804699" cy="0"/>
          </a:xfrm>
          <a:prstGeom prst="line">
            <a:avLst/>
          </a:prstGeom>
          <a:ln w="38100" cap="rnd">
            <a:solidFill>
              <a:srgbClr val="313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624778E-9175-49E9-92EC-57BA64F6F7ED}"/>
              </a:ext>
            </a:extLst>
          </p:cNvPr>
          <p:cNvSpPr txBox="1"/>
          <p:nvPr/>
        </p:nvSpPr>
        <p:spPr>
          <a:xfrm>
            <a:off x="264561" y="105977"/>
            <a:ext cx="421910" cy="352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600" b="1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rgbClr val="3135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sz="1600" b="1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rgbClr val="3135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9CA9B7-1DF6-4B13-919A-08DBFED94652}"/>
              </a:ext>
            </a:extLst>
          </p:cNvPr>
          <p:cNvSpPr txBox="1"/>
          <p:nvPr/>
        </p:nvSpPr>
        <p:spPr>
          <a:xfrm>
            <a:off x="264561" y="849616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및 </a:t>
            </a:r>
            <a:r>
              <a:rPr lang="ko-KR" altLang="en-US" sz="14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14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9B0562-731E-4444-A079-12A8F9F902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60240"/>
          <a:stretch/>
        </p:blipFill>
        <p:spPr>
          <a:xfrm>
            <a:off x="2386834" y="5490995"/>
            <a:ext cx="1856021" cy="119196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379537C-2C52-42C3-8832-08368E482499}"/>
              </a:ext>
            </a:extLst>
          </p:cNvPr>
          <p:cNvSpPr txBox="1"/>
          <p:nvPr/>
        </p:nvSpPr>
        <p:spPr>
          <a:xfrm>
            <a:off x="5068892" y="1742308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EDA </a:t>
            </a:r>
            <a:r>
              <a:rPr lang="ko-KR" altLang="en-US" sz="12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결과</a:t>
            </a:r>
            <a:endParaRPr lang="en-US" altLang="ko-KR" sz="12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9903D1-97D2-49C2-9E8A-A46CBF444AE9}"/>
              </a:ext>
            </a:extLst>
          </p:cNvPr>
          <p:cNvGrpSpPr/>
          <p:nvPr/>
        </p:nvGrpSpPr>
        <p:grpSpPr>
          <a:xfrm>
            <a:off x="158821" y="5490995"/>
            <a:ext cx="2034473" cy="1166131"/>
            <a:chOff x="3676378" y="4525331"/>
            <a:chExt cx="2421802" cy="13881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230622-59B2-4CEA-8A25-A84C7DA2D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44814" r="40594" b="8831"/>
            <a:stretch/>
          </p:blipFill>
          <p:spPr>
            <a:xfrm>
              <a:off x="4481465" y="4525331"/>
              <a:ext cx="587428" cy="1387666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64EF1C83-EE30-47CD-BF50-A35BA0B18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72283" r="1238" b="8866"/>
            <a:stretch/>
          </p:blipFill>
          <p:spPr>
            <a:xfrm>
              <a:off x="5032208" y="4525867"/>
              <a:ext cx="1065972" cy="138713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26E5B920-A2D5-4F40-B338-4BAD597E8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-2256" r="81816" b="8799"/>
            <a:stretch/>
          </p:blipFill>
          <p:spPr>
            <a:xfrm>
              <a:off x="3676378" y="4525332"/>
              <a:ext cx="822842" cy="1388141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72C6F7-8D73-40D3-9D38-CE13A6E696A4}"/>
              </a:ext>
            </a:extLst>
          </p:cNvPr>
          <p:cNvCxnSpPr/>
          <p:nvPr/>
        </p:nvCxnSpPr>
        <p:spPr>
          <a:xfrm>
            <a:off x="349898" y="5980014"/>
            <a:ext cx="1843396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CE8E78A-65E5-4435-937F-D0BB7F668506}"/>
              </a:ext>
            </a:extLst>
          </p:cNvPr>
          <p:cNvCxnSpPr>
            <a:cxnSpLocks/>
          </p:cNvCxnSpPr>
          <p:nvPr/>
        </p:nvCxnSpPr>
        <p:spPr>
          <a:xfrm>
            <a:off x="2491830" y="6336064"/>
            <a:ext cx="1751025" cy="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933CB3-5F56-4010-AB48-E767C77A9FFA}"/>
              </a:ext>
            </a:extLst>
          </p:cNvPr>
          <p:cNvSpPr txBox="1"/>
          <p:nvPr/>
        </p:nvSpPr>
        <p:spPr>
          <a:xfrm>
            <a:off x="229934" y="4714633"/>
            <a:ext cx="3337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(+) :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이용 증가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( - )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이용 감소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0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에 가깝다면 영향을 덜 받는 변수라고 재정의</a:t>
            </a:r>
            <a:endParaRPr lang="en-US" altLang="ko-KR" sz="8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EB17690-8CFD-433D-9A43-6F2321A0A7CA}"/>
              </a:ext>
            </a:extLst>
          </p:cNvPr>
          <p:cNvSpPr txBox="1"/>
          <p:nvPr/>
        </p:nvSpPr>
        <p:spPr>
          <a:xfrm>
            <a:off x="229934" y="4901378"/>
            <a:ext cx="2303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+ 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가 되거나 데이터 분포도가 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에 가까운 변수 추출</a:t>
            </a:r>
            <a:endParaRPr lang="en-US" altLang="ko-KR" sz="800" spc="-50" dirty="0">
              <a:ln>
                <a:solidFill>
                  <a:srgbClr val="31354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095BED-5E92-436A-8DC3-C53CA32464A4}"/>
              </a:ext>
            </a:extLst>
          </p:cNvPr>
          <p:cNvSpPr txBox="1"/>
          <p:nvPr/>
        </p:nvSpPr>
        <p:spPr>
          <a:xfrm>
            <a:off x="229934" y="5232575"/>
            <a:ext cx="1136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[ EDA 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결과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_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남자 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20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대 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]</a:t>
            </a:r>
            <a:endParaRPr lang="en-US" altLang="ko-KR" sz="8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9C8DFC-E31F-45C7-B24E-CA0FD220DF43}"/>
              </a:ext>
            </a:extLst>
          </p:cNvPr>
          <p:cNvSpPr txBox="1"/>
          <p:nvPr/>
        </p:nvSpPr>
        <p:spPr>
          <a:xfrm>
            <a:off x="1332656" y="5232575"/>
            <a:ext cx="25298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증가한 변수 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골프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 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영향을 덜 받는 변수 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사진촬영</a:t>
            </a:r>
            <a:r>
              <a:rPr lang="en-US" altLang="ko-KR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체험</a:t>
            </a:r>
            <a:endParaRPr lang="en-US" altLang="ko-KR" sz="800" spc="-50" dirty="0">
              <a:ln>
                <a:solidFill>
                  <a:srgbClr val="313540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8C1AB2-C213-4178-A3A5-810B49686857}"/>
              </a:ext>
            </a:extLst>
          </p:cNvPr>
          <p:cNvSpPr/>
          <p:nvPr/>
        </p:nvSpPr>
        <p:spPr>
          <a:xfrm>
            <a:off x="835147" y="5490995"/>
            <a:ext cx="482889" cy="1165279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8C3A966-7AB9-473D-8DCC-D08F9921CA6C}"/>
              </a:ext>
            </a:extLst>
          </p:cNvPr>
          <p:cNvSpPr/>
          <p:nvPr/>
        </p:nvSpPr>
        <p:spPr>
          <a:xfrm>
            <a:off x="1745550" y="5490995"/>
            <a:ext cx="482889" cy="1165279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5DA3B22-4533-43B7-A88A-BBD91DD7A476}"/>
              </a:ext>
            </a:extLst>
          </p:cNvPr>
          <p:cNvSpPr/>
          <p:nvPr/>
        </p:nvSpPr>
        <p:spPr>
          <a:xfrm>
            <a:off x="2512821" y="5490995"/>
            <a:ext cx="545142" cy="1165279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CB422971-75CF-4721-B9A5-36303BEA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918" y="0"/>
            <a:ext cx="752082" cy="365125"/>
          </a:xfrm>
        </p:spPr>
        <p:txBody>
          <a:bodyPr/>
          <a:lstStyle/>
          <a:p>
            <a:pPr algn="ctr"/>
            <a:fld id="{46747D81-5F99-4D8F-8685-56487AD93070}" type="slidenum">
              <a:rPr lang="ko-KR" altLang="en-US" smtClean="0"/>
              <a:pPr algn="ctr"/>
              <a:t>9</a:t>
            </a:fld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DC1C4C2-F178-45D9-BC65-DFAF98F0F598}"/>
              </a:ext>
            </a:extLst>
          </p:cNvPr>
          <p:cNvGrpSpPr/>
          <p:nvPr/>
        </p:nvGrpSpPr>
        <p:grpSpPr>
          <a:xfrm>
            <a:off x="327888" y="1218958"/>
            <a:ext cx="1140989" cy="290446"/>
            <a:chOff x="4261020" y="881059"/>
            <a:chExt cx="1140989" cy="29044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3CB9EA5-AB26-4AFC-BC57-49AC97658A1B}"/>
                </a:ext>
              </a:extLst>
            </p:cNvPr>
            <p:cNvSpPr/>
            <p:nvPr/>
          </p:nvSpPr>
          <p:spPr>
            <a:xfrm>
              <a:off x="4262458" y="904716"/>
              <a:ext cx="1139551" cy="254882"/>
            </a:xfrm>
            <a:prstGeom prst="rect">
              <a:avLst/>
            </a:prstGeom>
            <a:solidFill>
              <a:srgbClr val="969696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9F50D07-3F8F-43D8-9E44-5C3EE4C11C57}"/>
                </a:ext>
              </a:extLst>
            </p:cNvPr>
            <p:cNvSpPr txBox="1"/>
            <p:nvPr/>
          </p:nvSpPr>
          <p:spPr>
            <a:xfrm>
              <a:off x="5061977" y="881059"/>
              <a:ext cx="340032" cy="27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77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</a:t>
              </a:r>
            </a:p>
          </p:txBody>
        </p:sp>
        <p:sp>
          <p:nvSpPr>
            <p:cNvPr id="81" name="화살표: 오각형 80">
              <a:extLst>
                <a:ext uri="{FF2B5EF4-FFF2-40B4-BE49-F238E27FC236}">
                  <a16:creationId xmlns:a16="http://schemas.microsoft.com/office/drawing/2014/main" id="{A1CC39B3-D9FA-471C-9EF7-D69CBF0E6A21}"/>
                </a:ext>
              </a:extLst>
            </p:cNvPr>
            <p:cNvSpPr/>
            <p:nvPr/>
          </p:nvSpPr>
          <p:spPr>
            <a:xfrm>
              <a:off x="4261020" y="906361"/>
              <a:ext cx="812047" cy="254879"/>
            </a:xfrm>
            <a:prstGeom prst="homePlate">
              <a:avLst>
                <a:gd name="adj" fmla="val 25326"/>
              </a:avLst>
            </a:prstGeom>
            <a:solidFill>
              <a:srgbClr val="8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4EEB70E-4F09-4037-8A52-C4610C53D6DE}"/>
                </a:ext>
              </a:extLst>
            </p:cNvPr>
            <p:cNvSpPr txBox="1"/>
            <p:nvPr/>
          </p:nvSpPr>
          <p:spPr>
            <a:xfrm>
              <a:off x="4283030" y="892967"/>
              <a:ext cx="756938" cy="278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도구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001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3560</TotalTime>
  <Words>3225</Words>
  <Application>Microsoft Office PowerPoint</Application>
  <PresentationFormat>A4 용지(210x297mm)</PresentationFormat>
  <Paragraphs>758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Calibri Light</vt:lpstr>
      <vt:lpstr>Calibri</vt:lpstr>
      <vt:lpstr>Wingdings</vt:lpstr>
      <vt:lpstr>맑은 고딕</vt:lpstr>
      <vt:lpstr>Arial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남윤아</dc:creator>
  <cp:lastModifiedBy>KOSA</cp:lastModifiedBy>
  <cp:revision>449</cp:revision>
  <dcterms:created xsi:type="dcterms:W3CDTF">2020-08-06T06:15:56Z</dcterms:created>
  <dcterms:modified xsi:type="dcterms:W3CDTF">2020-08-11T05:44:18Z</dcterms:modified>
</cp:coreProperties>
</file>